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sldIdLst>
    <p:sldId id="603" r:id="rId2"/>
    <p:sldId id="732" r:id="rId3"/>
    <p:sldId id="650" r:id="rId4"/>
    <p:sldId id="649" r:id="rId5"/>
    <p:sldId id="531" r:id="rId6"/>
    <p:sldId id="739" r:id="rId7"/>
    <p:sldId id="738" r:id="rId8"/>
    <p:sldId id="736" r:id="rId9"/>
    <p:sldId id="740" r:id="rId10"/>
    <p:sldId id="609" r:id="rId11"/>
    <p:sldId id="747" r:id="rId12"/>
    <p:sldId id="74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84395" autoAdjust="0"/>
  </p:normalViewPr>
  <p:slideViewPr>
    <p:cSldViewPr snapToGrid="0">
      <p:cViewPr varScale="1">
        <p:scale>
          <a:sx n="110" d="100"/>
          <a:sy n="110" d="100"/>
        </p:scale>
        <p:origin x="342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63A0-434D-A510-CD9865980A4F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3A0-434D-A510-CD9865980A4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1D4-42DF-B34B-CBADC20A8EF6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1D4-42DF-B34B-CBADC20A8EF6}"/>
              </c:ext>
            </c:extLst>
          </c:dPt>
          <c:cat>
            <c:strRef>
              <c:f>Sheet1!$A$2:$A$5</c:f>
              <c:strCache>
                <c:ptCount val="2"/>
                <c:pt idx="0">
                  <c:v>Ulvila</c:v>
                </c:pt>
                <c:pt idx="1">
                  <c:v>Muu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100</c:v>
                </c:pt>
                <c:pt idx="1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3A0-434D-A510-CD9865980A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Henkilöstö</c:v>
                </c:pt>
              </c:strCache>
            </c:strRef>
          </c:tx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27D-4B42-9CA0-C245654C03C7}"/>
              </c:ext>
            </c:extLst>
          </c:dPt>
          <c:dPt>
            <c:idx val="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 w="19050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27D-4B42-9CA0-C245654C03C7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27D-4B42-9CA0-C245654C03C7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27D-4B42-9CA0-C245654C03C7}"/>
              </c:ext>
            </c:extLst>
          </c:dPt>
          <c:cat>
            <c:strRef>
              <c:f>Sheet1!$A$2:$A$5</c:f>
              <c:strCache>
                <c:ptCount val="2"/>
                <c:pt idx="0">
                  <c:v>Ulvila</c:v>
                </c:pt>
                <c:pt idx="1">
                  <c:v>Muu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340</c:v>
                </c:pt>
                <c:pt idx="1">
                  <c:v>160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27D-4B42-9CA0-C245654C03C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A169F7-1585-4F9F-9CC2-D3852CFFE2F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1F6649-A439-4B78-B4F3-2BD54A31E1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259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62F282-F7BF-4458-8D53-28ED306E40F3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7815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https://www.elinar.com/satakunta-ai/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https://www.elinar.com/2017/07/20/elinar-solution-winner-global-awards-excellence-case-management/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https://www-356.ibm.com/partnerworld/wps/servlet/ContentHandler/watson-build-resources-champions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https://www.elinar.com/2020/10/08/elinar-was-rewarded-for-successful-integration-of-its-own-ai-with-ibm-technology/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495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https://www.elinar.com/satakunta-ai/</a:t>
            </a:r>
          </a:p>
          <a:p>
            <a:r>
              <a:rPr lang="en-US" dirty="0"/>
              <a:t>https://medium.com/headai-news/vuoden-2020-paras-digitaalinen-oppimissovellus-hy%C3%B6dynt%C3%A4%C3%A4-headain-teko%C3%A4ly%C3%A4-c0bb33358ca6</a:t>
            </a:r>
          </a:p>
          <a:p>
            <a:r>
              <a:rPr lang="en-US" dirty="0"/>
              <a:t>https://www.sitra.fi/aiheet/ratkaisu100/</a:t>
            </a:r>
          </a:p>
          <a:p>
            <a:r>
              <a:rPr lang="en-US" dirty="0"/>
              <a:t>http://www.ilkkakurkela.fi/finnish-winners-un-wsa/</a:t>
            </a:r>
          </a:p>
          <a:p>
            <a:r>
              <a:rPr lang="en-US" dirty="0"/>
              <a:t>https://medium.com/headai-news/headai-in-top-15-hottest-startups-in-finland-87467c28f29e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984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3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87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https://robocoast.eu/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http://www.satamittari.fi/Satakunnan_talous_-katsaus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19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https://www.roboai.fi/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6272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https://www.cimcorp.com/</a:t>
            </a:r>
          </a:p>
          <a:p>
            <a:r>
              <a:rPr lang="en-US" dirty="0"/>
              <a:t>https://www.cimcorp.com/en/media/news/cimcorp-won-journey-to-automation-award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0477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https://www.kauppalehti.fi/yritykset/yritys/cimcorp+oy/1852828-4</a:t>
            </a:r>
          </a:p>
          <a:p>
            <a:r>
              <a:rPr lang="en-US" dirty="0"/>
              <a:t>https://www.businessfinland.fi/4a113e/globalassets/finnish-customers/02-build-your-network/bioeconomy--cleantech/sustainable-manufacturer/cimcorp.pdf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8435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https://www.cimcorp.com/en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6137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https://medium.com/headai-customer-stories</a:t>
            </a:r>
          </a:p>
          <a:p>
            <a:r>
              <a:rPr lang="en-US" dirty="0"/>
              <a:t>https://www.elinar.com/references/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61F6649-A439-4B78-B4F3-2BD54A31E14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199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37BAD2E8-DBD7-44E3-BEF0-AC68EFB028F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5080" t="16246" b="34436"/>
          <a:stretch/>
        </p:blipFill>
        <p:spPr>
          <a:xfrm>
            <a:off x="0" y="0"/>
            <a:ext cx="1022238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6645308-3207-4F82-9B4F-42E5CDF7951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44611" y="3074732"/>
            <a:ext cx="9144000" cy="2387600"/>
          </a:xfrm>
        </p:spPr>
        <p:txBody>
          <a:bodyPr anchor="b">
            <a:normAutofit/>
          </a:bodyPr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137F50-9B05-4578-BD95-761CCEEEAC5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44611" y="5748640"/>
            <a:ext cx="9144000" cy="374777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 err="1"/>
              <a:t>Satakunta</a:t>
            </a:r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44830E9-5565-4B77-A6A5-573A79B9A964}"/>
              </a:ext>
            </a:extLst>
          </p:cNvPr>
          <p:cNvCxnSpPr/>
          <p:nvPr userDrawn="1"/>
        </p:nvCxnSpPr>
        <p:spPr>
          <a:xfrm>
            <a:off x="759941" y="5535827"/>
            <a:ext cx="1299519" cy="0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6215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42E8AC-4A8A-4FAB-9968-430937642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F8D5CD6-31F8-4146-9857-ABF5A8B2D6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00E785-BF07-4CF2-A69F-574AF75264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B77A9-CC46-4086-B1DF-D2D6DCA5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41D053-50F4-4412-83AA-D768AB7634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E943C6-DB25-4F39-8301-EB89642B81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045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E9813-4665-40B6-ABCA-74DF828FD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71D50C8-5C71-4248-B577-D2A3694839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1C35B1-2672-4E3C-91B1-E05ACE8E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BA74F2-F914-4A8E-9E80-E7E62D9AE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366341-C6F2-44E7-B07C-93CDC5B65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4879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503678C-08CC-45B0-B69B-87D49E75753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7E56E8-2533-4B9E-B117-97CD77560C5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DC2970-F60C-4B68-9D95-E7D05C67E1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3D762-82DE-419D-B1F6-24161EC9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B7F2E-E4CF-4457-B454-5D2FFCFE8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040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D36854-55C7-439D-BDD2-8C7B9CA5F77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7864" t="48146" r="7995"/>
          <a:stretch/>
        </p:blipFill>
        <p:spPr>
          <a:xfrm>
            <a:off x="-3" y="0"/>
            <a:ext cx="12192003" cy="21621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" y="352425"/>
            <a:ext cx="12192003" cy="1360357"/>
          </a:xfrm>
        </p:spPr>
        <p:txBody>
          <a:bodyPr>
            <a:normAutofit/>
          </a:bodyPr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9629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738DB-A02E-4CA1-BD62-49775766C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BF017B-84C1-429F-906D-E9B42CE164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F9AABD-9DD5-4E60-8C67-A0093EA6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99FC19-9712-4BA6-BF62-0185689E63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74BBEE-FB93-4489-B428-51D85792F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0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F1B4-12FC-4B5F-A91B-0F69723A36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DCF95F-75BA-4FF9-AE77-9C6900DE39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4AEDAB-252C-420E-B323-AEB255C84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C9470-E739-4733-987B-10DBBCDCC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78EC64-CC5C-4A44-A92E-E51A558EB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84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CDFC7-6FB1-45CB-824C-8822EECD7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80391A-6D06-4A10-BABC-B5864EEDFC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8E944E-1A7B-4B2A-A77C-4548C9D8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1F08C-F1E2-4B31-8619-4CB246052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398EF5-62ED-4075-A4FA-69CFC9584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39CD0D-1E98-4ABD-B3A0-5D11C4DC2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678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8FD773-2BE1-414C-81F7-70BE280307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9CD331-29EF-4D64-9BE0-FD22F33CE0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E37FF7-2C02-4535-A679-7CEB91D5CE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CF0BDD-C601-4711-BED1-AFAE846238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8823D2F-25F3-4292-BA75-7CB010B10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6D1B9A-E19A-4825-9C0D-F3B1AF93CB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80E81D-F4C6-4C2A-874A-8D29A6BEE8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899793-0967-4E8B-BCCE-1D5C7BD3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62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F4C59-4851-4452-9A8E-4CB46F89F1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0E5106-B22B-4D8F-AD41-B137EF239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130BFC-8501-4A55-B9D4-148EDDD62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F40EE1D-05A2-41E8-A8BE-C406DE239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1131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72C0F20-A233-43A5-955C-5B8FB2F2F9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FAB94AC-6236-4950-9A45-D1793C5AB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B28D94-D0A3-462D-9C64-50AF4CC9EA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16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C54F68-EA4A-48A8-93CB-2763C3E2D4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1FF2B5-8EF6-48A7-B109-17796F721C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65820D-9F13-4E0C-A96C-687EA0D144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EDE5D3-0CF9-4A8A-83A9-A3855B52C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261231-881E-471D-87C4-580743D44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8AC005-36B2-43C5-B4F3-91ED6B785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6249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36B7CEA-1A3E-42B7-AAC5-7D1188C28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1D1F77-B53A-442F-895E-833C58E53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32A11-8329-4223-9060-90F47A424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73DBC4-DDCB-4FF2-B238-9E72EBF90A21}" type="datetimeFigureOut">
              <a:rPr lang="en-US" smtClean="0"/>
              <a:t>11/9/2020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C421E8-3A56-459A-864C-2E5C000109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D0E16C-C224-444A-9E35-8B38A968B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AC26EC-D5F3-4FBA-B54D-EB8FBCBA5F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874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chart" Target="../charts/chart2.xml"/><Relationship Id="rId5" Type="http://schemas.openxmlformats.org/officeDocument/2006/relationships/image" Target="../media/image3.png"/><Relationship Id="rId4" Type="http://schemas.openxmlformats.org/officeDocument/2006/relationships/chart" Target="../charts/char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2A4BA-306F-4996-8B74-05976A7B60F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AUTOMAATIO JA ROBOTIIKKA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BA7843-1E3D-49D7-A69E-E955A7C635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err="1"/>
              <a:t>Satakunta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205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eadai">
            <a:extLst>
              <a:ext uri="{FF2B5EF4-FFF2-40B4-BE49-F238E27FC236}">
                <a16:creationId xmlns:a16="http://schemas.microsoft.com/office/drawing/2014/main" id="{33B97AF1-801C-4DFA-9C55-7E97C22917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429" y="3178332"/>
            <a:ext cx="2220257" cy="22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E58ECE2-73B8-4336-945E-DE5CCCAAE0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6"/>
            <a:ext cx="12192000" cy="1370000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Tekoälyä</a:t>
            </a:r>
            <a:r>
              <a:rPr lang="en-US" sz="6000" dirty="0"/>
              <a:t> </a:t>
            </a:r>
            <a:r>
              <a:rPr lang="en-US" sz="6000" dirty="0" err="1"/>
              <a:t>Satakunnasta</a:t>
            </a:r>
            <a:r>
              <a:rPr lang="en-US" sz="6000" dirty="0"/>
              <a:t> </a:t>
            </a:r>
            <a:r>
              <a:rPr lang="en-US" sz="6000" dirty="0" err="1"/>
              <a:t>maailmalle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97B4DB-4ABD-4B33-8ABF-58B967B9C7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2017031"/>
            <a:ext cx="12192000" cy="2231039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 err="1"/>
              <a:t>Satakunnassa</a:t>
            </a:r>
            <a:r>
              <a:rPr lang="en-US" dirty="0"/>
              <a:t> </a:t>
            </a:r>
            <a:r>
              <a:rPr lang="en-US" dirty="0" err="1"/>
              <a:t>toimii</a:t>
            </a:r>
            <a:r>
              <a:rPr lang="en-US" dirty="0"/>
              <a:t> </a:t>
            </a:r>
            <a:r>
              <a:rPr lang="en-US" dirty="0" err="1"/>
              <a:t>useita</a:t>
            </a:r>
            <a:r>
              <a:rPr lang="en-US" dirty="0"/>
              <a:t> </a:t>
            </a:r>
            <a:r>
              <a:rPr lang="en-US" dirty="0" err="1"/>
              <a:t>kansallisesti</a:t>
            </a:r>
            <a:r>
              <a:rPr lang="en-US" dirty="0"/>
              <a:t> ja </a:t>
            </a:r>
            <a:r>
              <a:rPr lang="en-US" dirty="0" err="1"/>
              <a:t>kansainvälisesti</a:t>
            </a:r>
            <a:r>
              <a:rPr lang="en-US" dirty="0"/>
              <a:t> </a:t>
            </a:r>
            <a:r>
              <a:rPr lang="en-US" dirty="0" err="1"/>
              <a:t>merkittäviä</a:t>
            </a:r>
            <a:r>
              <a:rPr lang="en-US" dirty="0"/>
              <a:t> </a:t>
            </a:r>
            <a:r>
              <a:rPr lang="en-US" dirty="0" err="1"/>
              <a:t>tekoäly-yrityksiä</a:t>
            </a:r>
            <a:r>
              <a:rPr lang="en-US" dirty="0"/>
              <a:t>. </a:t>
            </a:r>
            <a:br>
              <a:rPr lang="en-US" dirty="0"/>
            </a:br>
            <a:r>
              <a:rPr lang="en-US" dirty="0" err="1"/>
              <a:t>Kaksi</a:t>
            </a:r>
            <a:r>
              <a:rPr lang="en-US" dirty="0"/>
              <a:t> </a:t>
            </a:r>
            <a:r>
              <a:rPr lang="en-US" dirty="0" err="1"/>
              <a:t>esimerkkiä</a:t>
            </a:r>
            <a:r>
              <a:rPr lang="en-US" dirty="0"/>
              <a:t> </a:t>
            </a:r>
            <a:r>
              <a:rPr lang="en-US" dirty="0" err="1"/>
              <a:t>ovat</a:t>
            </a:r>
            <a:r>
              <a:rPr lang="en-US" dirty="0"/>
              <a:t> </a:t>
            </a:r>
            <a:r>
              <a:rPr lang="en-US" dirty="0" err="1"/>
              <a:t>Elinar</a:t>
            </a:r>
            <a:r>
              <a:rPr lang="en-US" dirty="0"/>
              <a:t> ja </a:t>
            </a:r>
            <a:r>
              <a:rPr lang="en-US" dirty="0" err="1"/>
              <a:t>HeadAI</a:t>
            </a:r>
            <a:r>
              <a:rPr lang="en-US" dirty="0"/>
              <a:t>.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FEC7A3D-0BD9-4B54-BB11-E4E0A339B811}"/>
              </a:ext>
            </a:extLst>
          </p:cNvPr>
          <p:cNvCxnSpPr>
            <a:cxnSpLocks/>
          </p:cNvCxnSpPr>
          <p:nvPr/>
        </p:nvCxnSpPr>
        <p:spPr>
          <a:xfrm>
            <a:off x="5445125" y="1633130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0F75DF-685F-407A-B997-F861842521CC}"/>
              </a:ext>
            </a:extLst>
          </p:cNvPr>
          <p:cNvSpPr txBox="1">
            <a:spLocks/>
          </p:cNvSpPr>
          <p:nvPr/>
        </p:nvSpPr>
        <p:spPr>
          <a:xfrm>
            <a:off x="6402790" y="4848486"/>
            <a:ext cx="4039536" cy="18195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Tehnyt</a:t>
            </a:r>
            <a:r>
              <a:rPr lang="en-US" dirty="0"/>
              <a:t> </a:t>
            </a:r>
            <a:r>
              <a:rPr lang="en-US" dirty="0" err="1"/>
              <a:t>yhteistyötä</a:t>
            </a:r>
            <a:r>
              <a:rPr lang="en-US" dirty="0"/>
              <a:t> </a:t>
            </a:r>
            <a:r>
              <a:rPr lang="en-US" dirty="0" err="1"/>
              <a:t>esimerkiksi</a:t>
            </a:r>
            <a:r>
              <a:rPr lang="en-US" dirty="0"/>
              <a:t> Business </a:t>
            </a:r>
            <a:r>
              <a:rPr lang="en-US" dirty="0" err="1"/>
              <a:t>Finlandin</a:t>
            </a:r>
            <a:r>
              <a:rPr lang="en-US" dirty="0"/>
              <a:t>, Helsingin </a:t>
            </a:r>
            <a:r>
              <a:rPr lang="en-US" dirty="0" err="1"/>
              <a:t>keskuskirjasto</a:t>
            </a:r>
            <a:r>
              <a:rPr lang="en-US" dirty="0"/>
              <a:t> </a:t>
            </a:r>
            <a:r>
              <a:rPr lang="en-US" dirty="0" err="1"/>
              <a:t>Oodin</a:t>
            </a:r>
            <a:r>
              <a:rPr lang="en-US" dirty="0"/>
              <a:t> ja </a:t>
            </a:r>
            <a:r>
              <a:rPr lang="en-US" dirty="0" err="1"/>
              <a:t>Maailmanpankin</a:t>
            </a:r>
            <a:r>
              <a:rPr lang="en-US" dirty="0"/>
              <a:t> </a:t>
            </a:r>
            <a:r>
              <a:rPr lang="en-US" dirty="0" err="1"/>
              <a:t>kanssa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D5FE9C-955D-43E5-9855-FCA16F42FD0E}"/>
              </a:ext>
            </a:extLst>
          </p:cNvPr>
          <p:cNvSpPr/>
          <p:nvPr/>
        </p:nvSpPr>
        <p:spPr>
          <a:xfrm>
            <a:off x="5991225" y="3276910"/>
            <a:ext cx="4772025" cy="301644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4AED8DF2-352F-45A6-B08E-6CD505135E43}"/>
              </a:ext>
            </a:extLst>
          </p:cNvPr>
          <p:cNvSpPr txBox="1">
            <a:spLocks/>
          </p:cNvSpPr>
          <p:nvPr/>
        </p:nvSpPr>
        <p:spPr>
          <a:xfrm>
            <a:off x="1599261" y="4248071"/>
            <a:ext cx="4431000" cy="18194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dirty="0" err="1"/>
              <a:t>Toteuttanut</a:t>
            </a:r>
            <a:r>
              <a:rPr lang="en-US" dirty="0"/>
              <a:t> </a:t>
            </a:r>
            <a:r>
              <a:rPr lang="en-US" dirty="0" err="1"/>
              <a:t>tekoälyratkaisuja</a:t>
            </a:r>
            <a:r>
              <a:rPr lang="en-US" dirty="0"/>
              <a:t> mm. </a:t>
            </a:r>
            <a:br>
              <a:rPr lang="en-US" dirty="0"/>
            </a:br>
            <a:r>
              <a:rPr lang="en-US" dirty="0" err="1"/>
              <a:t>Työ</a:t>
            </a:r>
            <a:r>
              <a:rPr lang="en-US" dirty="0"/>
              <a:t>- ja </a:t>
            </a:r>
            <a:r>
              <a:rPr lang="en-US" dirty="0" err="1"/>
              <a:t>Elinkeinoministeriölle</a:t>
            </a:r>
            <a:r>
              <a:rPr lang="en-US" dirty="0"/>
              <a:t>, </a:t>
            </a:r>
            <a:r>
              <a:rPr lang="en-US" dirty="0" err="1"/>
              <a:t>KELAlle</a:t>
            </a:r>
            <a:r>
              <a:rPr lang="en-US" dirty="0"/>
              <a:t>, </a:t>
            </a:r>
            <a:r>
              <a:rPr lang="en-US" dirty="0" err="1"/>
              <a:t>LähiTapiolalle</a:t>
            </a:r>
            <a:r>
              <a:rPr lang="en-US" dirty="0"/>
              <a:t> ja </a:t>
            </a:r>
            <a:r>
              <a:rPr lang="en-US" dirty="0" err="1"/>
              <a:t>norjalaiselle</a:t>
            </a:r>
            <a:r>
              <a:rPr lang="en-US" dirty="0"/>
              <a:t> Bertel O. </a:t>
            </a:r>
            <a:r>
              <a:rPr lang="en-US" dirty="0" err="1"/>
              <a:t>Steenille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F7A414-1F39-480B-80AB-3908C659D895}"/>
              </a:ext>
            </a:extLst>
          </p:cNvPr>
          <p:cNvSpPr/>
          <p:nvPr/>
        </p:nvSpPr>
        <p:spPr>
          <a:xfrm>
            <a:off x="1428750" y="3051130"/>
            <a:ext cx="4772025" cy="3016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Elinar">
            <a:extLst>
              <a:ext uri="{FF2B5EF4-FFF2-40B4-BE49-F238E27FC236}">
                <a16:creationId xmlns:a16="http://schemas.microsoft.com/office/drawing/2014/main" id="{E8C7E135-4889-4D3A-935A-BE933F909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3921" y="3676745"/>
            <a:ext cx="2901681" cy="510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93034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47F6A941-8B10-47BD-AF3C-136BA4A83B8C}"/>
              </a:ext>
            </a:extLst>
          </p:cNvPr>
          <p:cNvGrpSpPr/>
          <p:nvPr/>
        </p:nvGrpSpPr>
        <p:grpSpPr>
          <a:xfrm>
            <a:off x="831846" y="3175001"/>
            <a:ext cx="3352800" cy="3352800"/>
            <a:chOff x="8007346" y="2227289"/>
            <a:chExt cx="3352800" cy="3352800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41DD5368-057D-4B2F-9364-73186E8F1B52}"/>
                </a:ext>
              </a:extLst>
            </p:cNvPr>
            <p:cNvSpPr/>
            <p:nvPr/>
          </p:nvSpPr>
          <p:spPr>
            <a:xfrm>
              <a:off x="8007346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B613221B-99C6-428B-892A-098E3161C63A}"/>
                </a:ext>
              </a:extLst>
            </p:cNvPr>
            <p:cNvSpPr txBox="1"/>
            <p:nvPr/>
          </p:nvSpPr>
          <p:spPr>
            <a:xfrm>
              <a:off x="8134347" y="2826471"/>
              <a:ext cx="3098799" cy="2154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 err="1">
                  <a:solidFill>
                    <a:schemeClr val="bg1"/>
                  </a:solidFill>
                </a:rPr>
                <a:t>Voittaja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Workflow Management </a:t>
              </a:r>
              <a:r>
                <a:rPr lang="en-US" dirty="0" err="1">
                  <a:solidFill>
                    <a:schemeClr val="bg1"/>
                  </a:solidFill>
                </a:rPr>
                <a:t>Coalitionin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Global Awards for Excellence in Case Management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2017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54F3D1B2-9DCA-492D-82CA-5D65970C76D1}"/>
              </a:ext>
            </a:extLst>
          </p:cNvPr>
          <p:cNvGrpSpPr/>
          <p:nvPr/>
        </p:nvGrpSpPr>
        <p:grpSpPr>
          <a:xfrm>
            <a:off x="8007354" y="676582"/>
            <a:ext cx="3352800" cy="3352800"/>
            <a:chOff x="831854" y="2227289"/>
            <a:chExt cx="3352800" cy="3352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A3C8C3C6-B2B8-413E-A3E5-411D44F8CCFD}"/>
                </a:ext>
              </a:extLst>
            </p:cNvPr>
            <p:cNvSpPr/>
            <p:nvPr/>
          </p:nvSpPr>
          <p:spPr>
            <a:xfrm>
              <a:off x="831854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E8E0C8D-0D4F-459A-BBE2-99C5DD0A5ADA}"/>
                </a:ext>
              </a:extLst>
            </p:cNvPr>
            <p:cNvSpPr txBox="1"/>
            <p:nvPr/>
          </p:nvSpPr>
          <p:spPr>
            <a:xfrm>
              <a:off x="1187454" y="3103470"/>
              <a:ext cx="2641600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sz="4400" dirty="0">
                  <a:solidFill>
                    <a:schemeClr val="bg1"/>
                  </a:solidFill>
                </a:rPr>
                <a:t>Voittaja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IBM Outstanding Hybrid Cloud Solution Award 2020</a:t>
              </a: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DD82673C-8D82-4A85-8A38-94A781DFD320}"/>
              </a:ext>
            </a:extLst>
          </p:cNvPr>
          <p:cNvSpPr/>
          <p:nvPr/>
        </p:nvSpPr>
        <p:spPr>
          <a:xfrm>
            <a:off x="-50800" y="330199"/>
            <a:ext cx="2781300" cy="183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DF110D3-3488-4515-9BD0-7CF58337E51C}"/>
              </a:ext>
            </a:extLst>
          </p:cNvPr>
          <p:cNvGrpSpPr/>
          <p:nvPr/>
        </p:nvGrpSpPr>
        <p:grpSpPr>
          <a:xfrm>
            <a:off x="4419600" y="1892300"/>
            <a:ext cx="3352800" cy="3352800"/>
            <a:chOff x="4419600" y="2227289"/>
            <a:chExt cx="3352800" cy="3352800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9A14D7B0-8BD5-4E61-A4DB-50FDF6C44329}"/>
                </a:ext>
              </a:extLst>
            </p:cNvPr>
            <p:cNvSpPr/>
            <p:nvPr/>
          </p:nvSpPr>
          <p:spPr>
            <a:xfrm>
              <a:off x="4419600" y="2227289"/>
              <a:ext cx="3352800" cy="3352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252F4C9F-6E41-42E9-847E-72FAEF937598}"/>
                </a:ext>
              </a:extLst>
            </p:cNvPr>
            <p:cNvGrpSpPr/>
            <p:nvPr/>
          </p:nvGrpSpPr>
          <p:grpSpPr>
            <a:xfrm>
              <a:off x="4572000" y="2687971"/>
              <a:ext cx="3060700" cy="2403388"/>
              <a:chOff x="971554" y="2517404"/>
              <a:chExt cx="3060700" cy="2403388"/>
            </a:xfrm>
          </p:grpSpPr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2AB91C14-C5FE-4205-B14E-59D6A9D73A80}"/>
                  </a:ext>
                </a:extLst>
              </p:cNvPr>
              <p:cNvSpPr txBox="1"/>
              <p:nvPr/>
            </p:nvSpPr>
            <p:spPr>
              <a:xfrm>
                <a:off x="971554" y="2517404"/>
                <a:ext cx="304800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4400" dirty="0">
                    <a:solidFill>
                      <a:schemeClr val="bg1"/>
                    </a:solidFill>
                  </a:rPr>
                  <a:t>Wild Card</a:t>
                </a:r>
                <a:endParaRPr lang="en-US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E0A7FB31-9229-4461-B77C-DF6B51359B2B}"/>
                  </a:ext>
                </a:extLst>
              </p:cNvPr>
              <p:cNvSpPr txBox="1"/>
              <p:nvPr/>
            </p:nvSpPr>
            <p:spPr>
              <a:xfrm>
                <a:off x="984253" y="3043355"/>
                <a:ext cx="3048001" cy="187743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indent="0" algn="ctr">
                  <a:buNone/>
                </a:pPr>
                <a:r>
                  <a:rPr lang="en-US" sz="4400" dirty="0">
                    <a:solidFill>
                      <a:schemeClr val="bg1"/>
                    </a:solidFill>
                  </a:rPr>
                  <a:t>Champion </a:t>
                </a:r>
              </a:p>
              <a:p>
                <a:pPr marL="0" indent="0" algn="ctr">
                  <a:buNone/>
                </a:pPr>
                <a:r>
                  <a:rPr lang="fi-FI" dirty="0">
                    <a:solidFill>
                      <a:schemeClr val="bg1"/>
                    </a:solidFill>
                  </a:rPr>
                  <a:t>IBM Watson </a:t>
                </a:r>
                <a:r>
                  <a:rPr lang="fi-FI" dirty="0" err="1">
                    <a:solidFill>
                      <a:schemeClr val="bg1"/>
                    </a:solidFill>
                  </a:rPr>
                  <a:t>Build</a:t>
                </a:r>
                <a:r>
                  <a:rPr lang="fi-FI" dirty="0">
                    <a:solidFill>
                      <a:schemeClr val="bg1"/>
                    </a:solidFill>
                  </a:rPr>
                  <a:t> Challengessa 2017, jossa osallistujat innovoivat IBM:n Watsoniin perustuvia ratkaisuja</a:t>
                </a:r>
              </a:p>
            </p:txBody>
          </p:sp>
        </p:grpSp>
      </p:grpSp>
      <p:pic>
        <p:nvPicPr>
          <p:cNvPr id="10" name="Picture 2" descr="Elinar">
            <a:extLst>
              <a:ext uri="{FF2B5EF4-FFF2-40B4-BE49-F238E27FC236}">
                <a16:creationId xmlns:a16="http://schemas.microsoft.com/office/drawing/2014/main" id="{2876871A-4084-4F0D-9FB0-D50FF0EEF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548" y="1059815"/>
            <a:ext cx="2144604" cy="377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31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C3C650B2-640D-4069-A7C8-C413BDED89A1}"/>
              </a:ext>
            </a:extLst>
          </p:cNvPr>
          <p:cNvGrpSpPr/>
          <p:nvPr/>
        </p:nvGrpSpPr>
        <p:grpSpPr>
          <a:xfrm>
            <a:off x="5954948" y="3212059"/>
            <a:ext cx="3098800" cy="3098800"/>
            <a:chOff x="3594101" y="890191"/>
            <a:chExt cx="3098800" cy="3098800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167EE67-33E4-4DC2-8FF8-30B4A2309648}"/>
                </a:ext>
              </a:extLst>
            </p:cNvPr>
            <p:cNvSpPr/>
            <p:nvPr/>
          </p:nvSpPr>
          <p:spPr>
            <a:xfrm>
              <a:off x="3594101" y="890191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69B30A3-518D-4896-8473-0FA50E82FA7D}"/>
                </a:ext>
              </a:extLst>
            </p:cNvPr>
            <p:cNvSpPr txBox="1"/>
            <p:nvPr/>
          </p:nvSpPr>
          <p:spPr>
            <a:xfrm>
              <a:off x="3606801" y="1053306"/>
              <a:ext cx="3048000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 err="1">
                  <a:solidFill>
                    <a:schemeClr val="bg1"/>
                  </a:solidFill>
                </a:rPr>
                <a:t>Suomen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7F3B842-C5F7-4837-8CC2-F558708F61C5}"/>
                </a:ext>
              </a:extLst>
            </p:cNvPr>
            <p:cNvSpPr txBox="1"/>
            <p:nvPr/>
          </p:nvSpPr>
          <p:spPr>
            <a:xfrm>
              <a:off x="3619500" y="1579257"/>
              <a:ext cx="3048001" cy="18774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 err="1">
                  <a:solidFill>
                    <a:schemeClr val="bg1"/>
                  </a:solidFill>
                </a:rPr>
                <a:t>edustaja</a:t>
              </a:r>
              <a:r>
                <a:rPr lang="en-US" sz="4400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 err="1">
                  <a:solidFill>
                    <a:schemeClr val="bg1"/>
                  </a:solidFill>
                </a:rPr>
                <a:t>digitaalisia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innovaatioita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kehittäviä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startupeja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palkitsevassa</a:t>
              </a:r>
              <a:r>
                <a:rPr lang="en-US" dirty="0">
                  <a:solidFill>
                    <a:schemeClr val="bg1"/>
                  </a:solidFill>
                </a:rPr>
                <a:t> World Summit Award 2018 -</a:t>
              </a:r>
              <a:r>
                <a:rPr lang="en-US" dirty="0" err="1">
                  <a:solidFill>
                    <a:schemeClr val="bg1"/>
                  </a:solidFill>
                </a:rPr>
                <a:t>kilpailussa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057A722-44CC-4EEA-A8C5-D0A8F4ACED7F}"/>
              </a:ext>
            </a:extLst>
          </p:cNvPr>
          <p:cNvGrpSpPr/>
          <p:nvPr/>
        </p:nvGrpSpPr>
        <p:grpSpPr>
          <a:xfrm>
            <a:off x="3119673" y="1706589"/>
            <a:ext cx="3098800" cy="3098800"/>
            <a:chOff x="5842000" y="3526037"/>
            <a:chExt cx="3098800" cy="3098800"/>
          </a:xfrm>
        </p:grpSpPr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6CA4A8A-0DCF-4292-88FC-B1C83E41B068}"/>
                </a:ext>
              </a:extLst>
            </p:cNvPr>
            <p:cNvSpPr/>
            <p:nvPr/>
          </p:nvSpPr>
          <p:spPr>
            <a:xfrm>
              <a:off x="5842000" y="3526037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1D0F765-EE2C-4E89-B0C9-71976B18734D}"/>
                </a:ext>
              </a:extLst>
            </p:cNvPr>
            <p:cNvSpPr txBox="1"/>
            <p:nvPr/>
          </p:nvSpPr>
          <p:spPr>
            <a:xfrm>
              <a:off x="6105525" y="3998219"/>
              <a:ext cx="2571749" cy="21544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en-US" sz="4400" dirty="0" err="1">
                  <a:solidFill>
                    <a:schemeClr val="bg1"/>
                  </a:solidFill>
                </a:rPr>
                <a:t>Voittaja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</a:p>
            <a:p>
              <a:pPr marL="0" indent="0" algn="ctr">
                <a:buNone/>
              </a:pPr>
              <a:r>
                <a:rPr lang="en-US" dirty="0">
                  <a:solidFill>
                    <a:schemeClr val="bg1"/>
                  </a:solidFill>
                </a:rPr>
                <a:t>Ratkaisu100</a:t>
              </a:r>
              <a:br>
                <a:rPr lang="en-US" dirty="0">
                  <a:solidFill>
                    <a:schemeClr val="bg1"/>
                  </a:solidFill>
                </a:rPr>
              </a:br>
              <a:r>
                <a:rPr lang="en-US" dirty="0">
                  <a:solidFill>
                    <a:schemeClr val="bg1"/>
                  </a:solidFill>
                </a:rPr>
                <a:t>-</a:t>
              </a:r>
              <a:r>
                <a:rPr lang="en-US" dirty="0" err="1">
                  <a:solidFill>
                    <a:schemeClr val="bg1"/>
                  </a:solidFill>
                </a:rPr>
                <a:t>haastekilpailussa</a:t>
              </a:r>
              <a:r>
                <a:rPr lang="en-US" dirty="0">
                  <a:solidFill>
                    <a:schemeClr val="bg1"/>
                  </a:solidFill>
                </a:rPr>
                <a:t> 2017, </a:t>
              </a:r>
              <a:r>
                <a:rPr lang="en-US" dirty="0" err="1">
                  <a:solidFill>
                    <a:schemeClr val="bg1"/>
                  </a:solidFill>
                </a:rPr>
                <a:t>jossa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etsittiin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ratkaisuja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osaamisen</a:t>
              </a:r>
              <a:r>
                <a:rPr lang="en-US" dirty="0">
                  <a:solidFill>
                    <a:schemeClr val="bg1"/>
                  </a:solidFill>
                </a:rPr>
                <a:t> </a:t>
              </a:r>
              <a:r>
                <a:rPr lang="en-US" dirty="0" err="1">
                  <a:solidFill>
                    <a:schemeClr val="bg1"/>
                  </a:solidFill>
                </a:rPr>
                <a:t>tunnistamiseen</a:t>
              </a:r>
              <a:r>
                <a:rPr lang="en-US" dirty="0">
                  <a:solidFill>
                    <a:schemeClr val="bg1"/>
                  </a:solidFill>
                </a:rPr>
                <a:t> ja </a:t>
              </a:r>
              <a:r>
                <a:rPr lang="en-US" dirty="0" err="1">
                  <a:solidFill>
                    <a:schemeClr val="bg1"/>
                  </a:solidFill>
                </a:rPr>
                <a:t>hyödyntämiseen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Oval 7">
            <a:extLst>
              <a:ext uri="{FF2B5EF4-FFF2-40B4-BE49-F238E27FC236}">
                <a16:creationId xmlns:a16="http://schemas.microsoft.com/office/drawing/2014/main" id="{2C687C1D-0D39-4CEE-AC1B-5BA72BDCBC25}"/>
              </a:ext>
            </a:extLst>
          </p:cNvPr>
          <p:cNvSpPr/>
          <p:nvPr/>
        </p:nvSpPr>
        <p:spPr>
          <a:xfrm>
            <a:off x="8788404" y="1706589"/>
            <a:ext cx="3098800" cy="30988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indent="0" algn="ctr">
              <a:buNone/>
            </a:pPr>
            <a:r>
              <a:rPr lang="en-US" sz="4400" dirty="0"/>
              <a:t>13. </a:t>
            </a:r>
            <a:r>
              <a:rPr lang="en-US" sz="4400" dirty="0" err="1"/>
              <a:t>sija</a:t>
            </a:r>
            <a:r>
              <a:rPr lang="en-US" sz="4400" dirty="0"/>
              <a:t> </a:t>
            </a:r>
          </a:p>
          <a:p>
            <a:pPr marL="0" indent="0" algn="ctr">
              <a:buNone/>
            </a:pPr>
            <a:r>
              <a:rPr lang="en-US" dirty="0" err="1"/>
              <a:t>Suomen</a:t>
            </a:r>
            <a:r>
              <a:rPr lang="en-US" dirty="0"/>
              <a:t> Startup100</a:t>
            </a:r>
            <a:br>
              <a:rPr lang="en-US" dirty="0"/>
            </a:br>
            <a:r>
              <a:rPr lang="en-US" dirty="0"/>
              <a:t>-listalla </a:t>
            </a:r>
            <a:r>
              <a:rPr lang="en-US" dirty="0" err="1"/>
              <a:t>toukokuussa</a:t>
            </a:r>
            <a:r>
              <a:rPr lang="en-US" dirty="0"/>
              <a:t> 2020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CF80BD2-68DF-4EDD-B5DD-7E450BBB1D3C}"/>
              </a:ext>
            </a:extLst>
          </p:cNvPr>
          <p:cNvGrpSpPr/>
          <p:nvPr/>
        </p:nvGrpSpPr>
        <p:grpSpPr>
          <a:xfrm>
            <a:off x="304796" y="3212059"/>
            <a:ext cx="3098800" cy="3098800"/>
            <a:chOff x="8585199" y="890191"/>
            <a:chExt cx="3098800" cy="3098800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29AAD75-C80C-4590-A2D6-8ADB607E1714}"/>
                </a:ext>
              </a:extLst>
            </p:cNvPr>
            <p:cNvSpPr/>
            <p:nvPr/>
          </p:nvSpPr>
          <p:spPr>
            <a:xfrm>
              <a:off x="8585199" y="890191"/>
              <a:ext cx="3098800" cy="3098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indent="0" algn="ctr">
                <a:buNone/>
              </a:pPr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064A77E-DD3F-4212-9ACD-A28C86CBCC4E}"/>
                </a:ext>
              </a:extLst>
            </p:cNvPr>
            <p:cNvSpPr txBox="1"/>
            <p:nvPr/>
          </p:nvSpPr>
          <p:spPr>
            <a:xfrm>
              <a:off x="8813799" y="1601550"/>
              <a:ext cx="2641600" cy="160043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indent="0" algn="ctr">
                <a:buNone/>
              </a:pPr>
              <a:r>
                <a:rPr lang="fi-FI" sz="4400" dirty="0">
                  <a:solidFill>
                    <a:schemeClr val="bg1"/>
                  </a:solidFill>
                </a:rPr>
                <a:t>Finaalisija</a:t>
              </a:r>
            </a:p>
            <a:p>
              <a:pPr marL="0" indent="0" algn="ctr">
                <a:buNone/>
              </a:pPr>
              <a:r>
                <a:rPr lang="fi-FI" dirty="0" err="1">
                  <a:solidFill>
                    <a:schemeClr val="bg1"/>
                  </a:solidFill>
                </a:rPr>
                <a:t>Alibaba:n</a:t>
              </a:r>
              <a:r>
                <a:rPr lang="fi-FI" dirty="0">
                  <a:solidFill>
                    <a:schemeClr val="bg1"/>
                  </a:solidFill>
                </a:rPr>
                <a:t> </a:t>
              </a:r>
              <a:r>
                <a:rPr lang="fi-FI" dirty="0" err="1">
                  <a:solidFill>
                    <a:schemeClr val="bg1"/>
                  </a:solidFill>
                </a:rPr>
                <a:t>Cloud</a:t>
              </a:r>
              <a:r>
                <a:rPr lang="fi-FI" dirty="0">
                  <a:solidFill>
                    <a:schemeClr val="bg1"/>
                  </a:solidFill>
                </a:rPr>
                <a:t> Computing </a:t>
              </a:r>
              <a:r>
                <a:rPr lang="fi-FI" dirty="0" err="1">
                  <a:solidFill>
                    <a:schemeClr val="bg1"/>
                  </a:solidFill>
                </a:rPr>
                <a:t>Contestissa</a:t>
              </a:r>
              <a:r>
                <a:rPr lang="fi-FI" dirty="0">
                  <a:solidFill>
                    <a:schemeClr val="bg1"/>
                  </a:solidFill>
                </a:rPr>
                <a:t> Lontoossa 2017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9A92A3F0-49DF-4B0A-AF84-E3E0F66EE5FC}"/>
              </a:ext>
            </a:extLst>
          </p:cNvPr>
          <p:cNvSpPr/>
          <p:nvPr/>
        </p:nvSpPr>
        <p:spPr>
          <a:xfrm>
            <a:off x="-50800" y="330199"/>
            <a:ext cx="2781300" cy="183685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4" descr="Headai">
            <a:extLst>
              <a:ext uri="{FF2B5EF4-FFF2-40B4-BE49-F238E27FC236}">
                <a16:creationId xmlns:a16="http://schemas.microsoft.com/office/drawing/2014/main" id="{C094E19F-E856-4828-B6A4-F1FF94ACF3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 t="10940" r="16455" b="8770"/>
          <a:stretch/>
        </p:blipFill>
        <p:spPr bwMode="auto">
          <a:xfrm>
            <a:off x="762002" y="543776"/>
            <a:ext cx="1155696" cy="140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7263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2EFFA18-E052-4784-A5F5-60EFC57F5C6A}"/>
              </a:ext>
            </a:extLst>
          </p:cNvPr>
          <p:cNvSpPr/>
          <p:nvPr/>
        </p:nvSpPr>
        <p:spPr>
          <a:xfrm>
            <a:off x="-14305" y="0"/>
            <a:ext cx="936943" cy="6858000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FD4C88-819A-48F6-B2AA-092F6E6BC4DD}"/>
              </a:ext>
            </a:extLst>
          </p:cNvPr>
          <p:cNvSpPr txBox="1"/>
          <p:nvPr/>
        </p:nvSpPr>
        <p:spPr>
          <a:xfrm>
            <a:off x="7662639" y="1411715"/>
            <a:ext cx="501193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b="1" dirty="0"/>
              <a:t>Tekoälyä Satakunnasta maailmalle</a:t>
            </a:r>
          </a:p>
          <a:p>
            <a:pPr lvl="1"/>
            <a:r>
              <a:rPr lang="fi-FI" dirty="0" err="1"/>
              <a:t>Elinar</a:t>
            </a:r>
            <a:endParaRPr lang="fi-FI" dirty="0"/>
          </a:p>
          <a:p>
            <a:pPr lvl="1"/>
            <a:r>
              <a:rPr lang="fi-FI" dirty="0" err="1"/>
              <a:t>HeadAI</a:t>
            </a:r>
            <a:endParaRPr lang="fi-FI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3F87577-30E0-4C24-823D-98F89B60E35B}"/>
              </a:ext>
            </a:extLst>
          </p:cNvPr>
          <p:cNvGrpSpPr/>
          <p:nvPr/>
        </p:nvGrpSpPr>
        <p:grpSpPr>
          <a:xfrm>
            <a:off x="7088070" y="1467347"/>
            <a:ext cx="574569" cy="782657"/>
            <a:chOff x="1733244" y="4000499"/>
            <a:chExt cx="574569" cy="782657"/>
          </a:xfrm>
        </p:grpSpPr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FFEFC1C-BA16-4B4E-A907-A04DA8778878}"/>
                </a:ext>
              </a:extLst>
            </p:cNvPr>
            <p:cNvCxnSpPr>
              <a:cxnSpLocks/>
            </p:cNvCxnSpPr>
            <p:nvPr/>
          </p:nvCxnSpPr>
          <p:spPr>
            <a:xfrm>
              <a:off x="2307813" y="4000499"/>
              <a:ext cx="0" cy="77145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D0223BE-505E-46B0-A69E-552FB85B2345}"/>
                </a:ext>
              </a:extLst>
            </p:cNvPr>
            <p:cNvSpPr txBox="1"/>
            <p:nvPr/>
          </p:nvSpPr>
          <p:spPr>
            <a:xfrm>
              <a:off x="1733244" y="4013715"/>
              <a:ext cx="449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/>
                <a:t>5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0EC2805E-725B-478E-9C51-40EC9FD283C2}"/>
              </a:ext>
            </a:extLst>
          </p:cNvPr>
          <p:cNvGrpSpPr/>
          <p:nvPr/>
        </p:nvGrpSpPr>
        <p:grpSpPr>
          <a:xfrm>
            <a:off x="1510641" y="1204680"/>
            <a:ext cx="5577429" cy="4448640"/>
            <a:chOff x="1966363" y="1343179"/>
            <a:chExt cx="5577429" cy="4448640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006549-718D-4EBD-8E76-5E0EDF514999}"/>
                </a:ext>
              </a:extLst>
            </p:cNvPr>
            <p:cNvSpPr txBox="1"/>
            <p:nvPr/>
          </p:nvSpPr>
          <p:spPr>
            <a:xfrm>
              <a:off x="2531847" y="1544502"/>
              <a:ext cx="5011945" cy="4247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Nopean kasvun toimiala Satakunnassa</a:t>
              </a:r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Robocoast</a:t>
              </a:r>
              <a:endParaRPr lang="fi-FI" b="1" dirty="0"/>
            </a:p>
            <a:p>
              <a:endParaRPr lang="fi-FI" dirty="0"/>
            </a:p>
            <a:p>
              <a:endParaRPr lang="fi-FI" dirty="0"/>
            </a:p>
            <a:p>
              <a:endParaRPr lang="fi-FI" dirty="0"/>
            </a:p>
            <a:p>
              <a:r>
                <a:rPr lang="fi-FI" b="1" dirty="0" err="1"/>
                <a:t>RoboAI</a:t>
              </a:r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endParaRPr lang="fi-FI" b="1" dirty="0"/>
            </a:p>
            <a:p>
              <a:r>
                <a:rPr lang="fi-FI" b="1" dirty="0" err="1"/>
                <a:t>Cimcorp</a:t>
              </a:r>
              <a:endParaRPr lang="fi-FI" b="1" dirty="0"/>
            </a:p>
            <a:p>
              <a:pPr lvl="1"/>
              <a:r>
                <a:rPr lang="fi-FI" dirty="0"/>
                <a:t>Merkitys Satakunnassa, Suomessa ja maailmalla</a:t>
              </a:r>
            </a:p>
            <a:p>
              <a:pPr lvl="1"/>
              <a:r>
                <a:rPr lang="fi-FI" dirty="0"/>
                <a:t>Esimerkkejä </a:t>
              </a:r>
              <a:r>
                <a:rPr lang="fi-FI" dirty="0" err="1"/>
                <a:t>Cimcorpin</a:t>
              </a:r>
              <a:r>
                <a:rPr lang="fi-FI" dirty="0"/>
                <a:t> asiakkaista</a:t>
              </a: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207C3AE-8F62-4651-B0EA-0199599FBD21}"/>
                </a:ext>
              </a:extLst>
            </p:cNvPr>
            <p:cNvGrpSpPr/>
            <p:nvPr/>
          </p:nvGrpSpPr>
          <p:grpSpPr>
            <a:xfrm>
              <a:off x="1966363" y="1343179"/>
              <a:ext cx="566690" cy="2971747"/>
              <a:chOff x="1432963" y="455545"/>
              <a:chExt cx="566690" cy="2971747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82D3B6E9-EEA9-4900-95DA-43419790EDCF}"/>
                  </a:ext>
                </a:extLst>
              </p:cNvPr>
              <p:cNvGrpSpPr/>
              <p:nvPr/>
            </p:nvGrpSpPr>
            <p:grpSpPr>
              <a:xfrm>
                <a:off x="1432964" y="455545"/>
                <a:ext cx="565484" cy="769441"/>
                <a:chOff x="1432964" y="455545"/>
                <a:chExt cx="565484" cy="769441"/>
              </a:xfrm>
            </p:grpSpPr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8BC29CB7-201E-415A-9C5F-3A5FF6FCFB5A}"/>
                    </a:ext>
                  </a:extLst>
                </p:cNvPr>
                <p:cNvSpPr txBox="1"/>
                <p:nvPr/>
              </p:nvSpPr>
              <p:spPr>
                <a:xfrm>
                  <a:off x="1432964" y="455545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1</a:t>
                  </a:r>
                </a:p>
              </p:txBody>
            </p:sp>
            <p:cxnSp>
              <p:nvCxnSpPr>
                <p:cNvPr id="13" name="Straight Connector 12">
                  <a:extLst>
                    <a:ext uri="{FF2B5EF4-FFF2-40B4-BE49-F238E27FC236}">
                      <a16:creationId xmlns:a16="http://schemas.microsoft.com/office/drawing/2014/main" id="{9134428D-D2E3-4EB6-A774-6226093919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722507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B794AA2C-EFEC-429F-A84E-F9F4E5E4F0DE}"/>
                  </a:ext>
                </a:extLst>
              </p:cNvPr>
              <p:cNvGrpSpPr/>
              <p:nvPr/>
            </p:nvGrpSpPr>
            <p:grpSpPr>
              <a:xfrm>
                <a:off x="1432963" y="1585910"/>
                <a:ext cx="565484" cy="769441"/>
                <a:chOff x="1432964" y="1279880"/>
                <a:chExt cx="565484" cy="769441"/>
              </a:xfrm>
            </p:grpSpPr>
            <p:sp>
              <p:nvSpPr>
                <p:cNvPr id="17" name="TextBox 16">
                  <a:extLst>
                    <a:ext uri="{FF2B5EF4-FFF2-40B4-BE49-F238E27FC236}">
                      <a16:creationId xmlns:a16="http://schemas.microsoft.com/office/drawing/2014/main" id="{0C4C8311-A47A-4901-BA0B-AD28B5442BEF}"/>
                    </a:ext>
                  </a:extLst>
                </p:cNvPr>
                <p:cNvSpPr txBox="1"/>
                <p:nvPr/>
              </p:nvSpPr>
              <p:spPr>
                <a:xfrm>
                  <a:off x="1432964" y="1279880"/>
                  <a:ext cx="449162" cy="76944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4400" dirty="0"/>
                    <a:t>2</a:t>
                  </a:r>
                </a:p>
              </p:txBody>
            </p:sp>
            <p:cxnSp>
              <p:nvCxnSpPr>
                <p:cNvPr id="18" name="Straight Connector 17">
                  <a:extLst>
                    <a:ext uri="{FF2B5EF4-FFF2-40B4-BE49-F238E27FC236}">
                      <a16:creationId xmlns:a16="http://schemas.microsoft.com/office/drawing/2014/main" id="{EBFA7486-D8BE-422F-BD58-A6DE993E06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1546842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2E11A41E-4E25-490B-99B7-2F3445522041}"/>
                  </a:ext>
                </a:extLst>
              </p:cNvPr>
              <p:cNvGrpSpPr/>
              <p:nvPr/>
            </p:nvGrpSpPr>
            <p:grpSpPr>
              <a:xfrm>
                <a:off x="1439438" y="2657851"/>
                <a:ext cx="560215" cy="769441"/>
                <a:chOff x="1438233" y="2110793"/>
                <a:chExt cx="560215" cy="769441"/>
              </a:xfrm>
            </p:grpSpPr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0AECEAEF-4050-4320-BD5E-040E97C6B26F}"/>
                    </a:ext>
                  </a:extLst>
                </p:cNvPr>
                <p:cNvSpPr txBox="1"/>
                <p:nvPr/>
              </p:nvSpPr>
              <p:spPr>
                <a:xfrm>
                  <a:off x="1438233" y="2110793"/>
                  <a:ext cx="413083" cy="7694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400" dirty="0"/>
                    <a:t>3</a:t>
                  </a:r>
                </a:p>
              </p:txBody>
            </p:sp>
            <p:cxnSp>
              <p:nvCxnSpPr>
                <p:cNvPr id="21" name="Straight Connector 20">
                  <a:extLst>
                    <a:ext uri="{FF2B5EF4-FFF2-40B4-BE49-F238E27FC236}">
                      <a16:creationId xmlns:a16="http://schemas.microsoft.com/office/drawing/2014/main" id="{D4926262-820E-4A03-BBE3-8CBAE38C5A1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998448" y="2377755"/>
                  <a:ext cx="0" cy="235519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82FEEB2-23F9-411A-84C8-E90DB632F742}"/>
                </a:ext>
              </a:extLst>
            </p:cNvPr>
            <p:cNvSpPr txBox="1"/>
            <p:nvPr/>
          </p:nvSpPr>
          <p:spPr>
            <a:xfrm>
              <a:off x="1966363" y="4920159"/>
              <a:ext cx="449162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/>
                <a:t>4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34F19F66-D0DD-4AED-85D0-EA24F98BADC5}"/>
                </a:ext>
              </a:extLst>
            </p:cNvPr>
            <p:cNvCxnSpPr>
              <a:cxnSpLocks/>
            </p:cNvCxnSpPr>
            <p:nvPr/>
          </p:nvCxnSpPr>
          <p:spPr>
            <a:xfrm>
              <a:off x="2531847" y="4920053"/>
              <a:ext cx="0" cy="769547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42512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C3C0EC1-A55C-49E8-ABB6-C5785A9B2629}"/>
              </a:ext>
            </a:extLst>
          </p:cNvPr>
          <p:cNvGrpSpPr/>
          <p:nvPr/>
        </p:nvGrpSpPr>
        <p:grpSpPr>
          <a:xfrm>
            <a:off x="385901" y="2602318"/>
            <a:ext cx="11441466" cy="3348813"/>
            <a:chOff x="386886" y="2250980"/>
            <a:chExt cx="11441466" cy="33488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D857A4-59F0-4E97-AD5F-15D50FCA82DF}"/>
                </a:ext>
              </a:extLst>
            </p:cNvPr>
            <p:cNvGrpSpPr/>
            <p:nvPr/>
          </p:nvGrpSpPr>
          <p:grpSpPr>
            <a:xfrm>
              <a:off x="386886" y="2250980"/>
              <a:ext cx="11441466" cy="3348813"/>
              <a:chOff x="386886" y="2250980"/>
              <a:chExt cx="11441466" cy="334881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B47EBF-87B6-460D-976D-06C44811FB3E}"/>
                  </a:ext>
                </a:extLst>
              </p:cNvPr>
              <p:cNvSpPr/>
              <p:nvPr/>
            </p:nvSpPr>
            <p:spPr>
              <a:xfrm>
                <a:off x="9041932" y="2250981"/>
                <a:ext cx="2786420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4953E95-832E-446A-850A-EB3668B72EE8}"/>
                  </a:ext>
                </a:extLst>
              </p:cNvPr>
              <p:cNvSpPr/>
              <p:nvPr/>
            </p:nvSpPr>
            <p:spPr>
              <a:xfrm>
                <a:off x="6155337" y="2250981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9D0E960-38C6-4E33-88CF-53AF604BDBCA}"/>
                  </a:ext>
                </a:extLst>
              </p:cNvPr>
              <p:cNvSpPr/>
              <p:nvPr/>
            </p:nvSpPr>
            <p:spPr>
              <a:xfrm>
                <a:off x="3273481" y="2250982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1A5FD4-387A-44C4-861F-C2C4AD9891F7}"/>
                  </a:ext>
                </a:extLst>
              </p:cNvPr>
              <p:cNvSpPr/>
              <p:nvPr/>
            </p:nvSpPr>
            <p:spPr>
              <a:xfrm>
                <a:off x="386886" y="2250980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884E9C7B-B9D1-4017-8579-90342A1D4533}"/>
                </a:ext>
              </a:extLst>
            </p:cNvPr>
            <p:cNvSpPr txBox="1">
              <a:spLocks/>
            </p:cNvSpPr>
            <p:nvPr/>
          </p:nvSpPr>
          <p:spPr>
            <a:xfrm>
              <a:off x="635959" y="3845858"/>
              <a:ext cx="2288269" cy="145494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69,8%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Henkilöstön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kasvu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2010-2018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C288DED9-4B81-49FE-A08B-B8F3E2934413}"/>
                </a:ext>
              </a:extLst>
            </p:cNvPr>
            <p:cNvSpPr txBox="1">
              <a:spLocks/>
            </p:cNvSpPr>
            <p:nvPr/>
          </p:nvSpPr>
          <p:spPr>
            <a:xfrm>
              <a:off x="6406782" y="3730368"/>
              <a:ext cx="2288269" cy="1685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61,4%</a:t>
              </a:r>
              <a:b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Palkkasumman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kasvu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2010-2017</a:t>
              </a:r>
              <a:endPara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5EA64B83-E955-4701-93F1-FDB06CDC5B4B}"/>
                </a:ext>
              </a:extLst>
            </p:cNvPr>
            <p:cNvSpPr txBox="1">
              <a:spLocks/>
            </p:cNvSpPr>
            <p:nvPr/>
          </p:nvSpPr>
          <p:spPr>
            <a:xfrm>
              <a:off x="3268742" y="3865954"/>
              <a:ext cx="2786421" cy="1685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1259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Toimialalla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tehdyt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henkilötyövuodet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2018</a:t>
              </a: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0C07673-1108-4E19-A219-A1AA8CD9552C}"/>
                </a:ext>
              </a:extLst>
            </p:cNvPr>
            <p:cNvSpPr txBox="1">
              <a:spLocks/>
            </p:cNvSpPr>
            <p:nvPr/>
          </p:nvSpPr>
          <p:spPr>
            <a:xfrm>
              <a:off x="9037193" y="3730368"/>
              <a:ext cx="2791159" cy="1685924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56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milj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. €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Toimialalla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maksettu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palkka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2017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4F72CCDC-1725-405B-91CB-15E5464E07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t="-3016" r="20117" b="-3331"/>
            <a:stretch/>
          </p:blipFill>
          <p:spPr>
            <a:xfrm>
              <a:off x="4242140" y="2758149"/>
              <a:ext cx="844364" cy="738963"/>
            </a:xfrm>
            <a:prstGeom prst="ellipse">
              <a:avLst/>
            </a:prstGeom>
          </p:spPr>
        </p:pic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7C6F806F-1E3F-4DE2-8B8D-C0A7E35A8169}"/>
                </a:ext>
              </a:extLst>
            </p:cNvPr>
            <p:cNvGrpSpPr/>
            <p:nvPr/>
          </p:nvGrpSpPr>
          <p:grpSpPr>
            <a:xfrm>
              <a:off x="7162615" y="2699153"/>
              <a:ext cx="866536" cy="866535"/>
              <a:chOff x="7162615" y="2699153"/>
              <a:chExt cx="866536" cy="866535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9D08EC48-B0C7-4FA4-989E-8C3FB93C77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42617" r="59794" b="1746"/>
              <a:stretch/>
            </p:blipFill>
            <p:spPr>
              <a:xfrm>
                <a:off x="7162615" y="2699153"/>
                <a:ext cx="866536" cy="8665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05D2C554-F37F-4985-A2C2-EB1716DE0469}"/>
                  </a:ext>
                </a:extLst>
              </p:cNvPr>
              <p:cNvSpPr/>
              <p:nvPr/>
            </p:nvSpPr>
            <p:spPr>
              <a:xfrm>
                <a:off x="7315985" y="2861881"/>
                <a:ext cx="382772" cy="3491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CBA7B693-D467-4886-A753-B38AC4F296F7}"/>
                </a:ext>
              </a:extLst>
            </p:cNvPr>
            <p:cNvGrpSpPr/>
            <p:nvPr/>
          </p:nvGrpSpPr>
          <p:grpSpPr>
            <a:xfrm>
              <a:off x="1371624" y="2699153"/>
              <a:ext cx="866536" cy="866535"/>
              <a:chOff x="7162615" y="2699153"/>
              <a:chExt cx="866536" cy="86653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1A5B194-D8DA-4FCC-BDF8-0D1F70A2D33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10" t="42617" r="59794" b="1746"/>
              <a:stretch/>
            </p:blipFill>
            <p:spPr>
              <a:xfrm>
                <a:off x="7162615" y="2699153"/>
                <a:ext cx="866536" cy="86653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CF93C0B5-57AB-42F7-A9D8-93E460D3215D}"/>
                  </a:ext>
                </a:extLst>
              </p:cNvPr>
              <p:cNvSpPr/>
              <p:nvPr/>
            </p:nvSpPr>
            <p:spPr>
              <a:xfrm>
                <a:off x="7315985" y="2861881"/>
                <a:ext cx="382772" cy="34915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8DC82AB-68ED-4F97-8FCF-D24EB43444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32" t="-3016" r="20117" b="-3331"/>
            <a:stretch/>
          </p:blipFill>
          <p:spPr>
            <a:xfrm>
              <a:off x="1556795" y="2904206"/>
              <a:ext cx="340436" cy="297940"/>
            </a:xfrm>
            <a:prstGeom prst="ellipse">
              <a:avLst/>
            </a:prstGeom>
          </p:spPr>
        </p:pic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71CBF94-E792-469E-AEF3-21C99136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22"/>
            <a:ext cx="12192000" cy="2478559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Nopean</a:t>
            </a:r>
            <a:r>
              <a:rPr lang="en-US" sz="6000" dirty="0"/>
              <a:t> </a:t>
            </a:r>
            <a:r>
              <a:rPr lang="en-US" sz="6000" dirty="0" err="1"/>
              <a:t>kasvun</a:t>
            </a:r>
            <a:r>
              <a:rPr lang="en-US" sz="6000" dirty="0"/>
              <a:t> </a:t>
            </a:r>
            <a:r>
              <a:rPr lang="en-US" sz="6000" dirty="0" err="1"/>
              <a:t>toimiala</a:t>
            </a:r>
            <a:r>
              <a:rPr lang="en-US" sz="6000" dirty="0"/>
              <a:t> </a:t>
            </a:r>
            <a:r>
              <a:rPr lang="en-US" sz="6000" dirty="0" err="1"/>
              <a:t>Satakunnassa</a:t>
            </a:r>
            <a:endParaRPr lang="en-US" sz="600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4926D-4A79-4DA4-B091-E6D03BB4A797}"/>
              </a:ext>
            </a:extLst>
          </p:cNvPr>
          <p:cNvGrpSpPr/>
          <p:nvPr/>
        </p:nvGrpSpPr>
        <p:grpSpPr>
          <a:xfrm>
            <a:off x="10038034" y="3181110"/>
            <a:ext cx="792243" cy="495779"/>
            <a:chOff x="2622586" y="2877845"/>
            <a:chExt cx="792243" cy="4957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76BB9E-2F39-457D-9A44-C41955CF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0A560F-5A54-484E-A228-A26A5CADDDA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F9057352-EC75-4909-95B2-10181E225093}"/>
              </a:ext>
            </a:extLst>
          </p:cNvPr>
          <p:cNvGrpSpPr/>
          <p:nvPr/>
        </p:nvGrpSpPr>
        <p:grpSpPr>
          <a:xfrm>
            <a:off x="7325968" y="3312663"/>
            <a:ext cx="371804" cy="232672"/>
            <a:chOff x="2622586" y="2877845"/>
            <a:chExt cx="792243" cy="49577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2285F20E-092A-4677-BC75-F1D7C5AE24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7ACE8F16-EE3E-4E67-9F40-6D880F27A493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A75E86-5B53-434B-8786-7162D6B3971F}"/>
              </a:ext>
            </a:extLst>
          </p:cNvPr>
          <p:cNvCxnSpPr>
            <a:cxnSpLocks/>
          </p:cNvCxnSpPr>
          <p:nvPr/>
        </p:nvCxnSpPr>
        <p:spPr>
          <a:xfrm>
            <a:off x="5445125" y="180933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0219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D303CF9F-62F6-451D-A600-C853792AF5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124" b="4336"/>
          <a:stretch/>
        </p:blipFill>
        <p:spPr>
          <a:xfrm>
            <a:off x="0" y="297335"/>
            <a:ext cx="9738546" cy="6560665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07E1A7FC-7E7B-4499-829F-D3A656DB06B1}"/>
              </a:ext>
            </a:extLst>
          </p:cNvPr>
          <p:cNvGrpSpPr/>
          <p:nvPr/>
        </p:nvGrpSpPr>
        <p:grpSpPr>
          <a:xfrm>
            <a:off x="7090397" y="416547"/>
            <a:ext cx="4674416" cy="4674416"/>
            <a:chOff x="7166597" y="292722"/>
            <a:chExt cx="4674416" cy="4674416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E79FFB68-E5A5-4F18-9A7A-67DFB9FAE499}"/>
                </a:ext>
              </a:extLst>
            </p:cNvPr>
            <p:cNvSpPr/>
            <p:nvPr/>
          </p:nvSpPr>
          <p:spPr>
            <a:xfrm>
              <a:off x="7166597" y="292722"/>
              <a:ext cx="4674416" cy="4674416"/>
            </a:xfrm>
            <a:prstGeom prst="ellipse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7" name="Title 3">
              <a:extLst>
                <a:ext uri="{FF2B5EF4-FFF2-40B4-BE49-F238E27FC236}">
                  <a16:creationId xmlns:a16="http://schemas.microsoft.com/office/drawing/2014/main" id="{89081F54-8718-4571-8D22-1267EE44DD41}"/>
                </a:ext>
              </a:extLst>
            </p:cNvPr>
            <p:cNvSpPr txBox="1">
              <a:spLocks/>
            </p:cNvSpPr>
            <p:nvPr/>
          </p:nvSpPr>
          <p:spPr>
            <a:xfrm>
              <a:off x="8110594" y="900681"/>
              <a:ext cx="2786421" cy="345849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97,2%</a:t>
              </a:r>
              <a:br>
                <a:rPr kumimoji="0" lang="en-US" sz="19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Liikevaihdon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kasvu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2010-2018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437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milj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. €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Toimialan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liikevaihto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59506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D68F7EC-0619-4334-B79D-137F892A82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72"/>
          <a:stretch/>
        </p:blipFill>
        <p:spPr>
          <a:xfrm>
            <a:off x="5834932" y="699316"/>
            <a:ext cx="5722550" cy="3532317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A842860-190D-44F0-B113-13C750F82ED9}"/>
              </a:ext>
            </a:extLst>
          </p:cNvPr>
          <p:cNvGrpSpPr/>
          <p:nvPr/>
        </p:nvGrpSpPr>
        <p:grpSpPr>
          <a:xfrm>
            <a:off x="634518" y="366605"/>
            <a:ext cx="4988464" cy="5410075"/>
            <a:chOff x="602711" y="201849"/>
            <a:chExt cx="4988464" cy="5410075"/>
          </a:xfrm>
        </p:grpSpPr>
        <p:sp>
          <p:nvSpPr>
            <p:cNvPr id="22" name="Title 3">
              <a:extLst>
                <a:ext uri="{FF2B5EF4-FFF2-40B4-BE49-F238E27FC236}">
                  <a16:creationId xmlns:a16="http://schemas.microsoft.com/office/drawing/2014/main" id="{79A8C926-F297-47CA-B401-735090142C51}"/>
                </a:ext>
              </a:extLst>
            </p:cNvPr>
            <p:cNvSpPr txBox="1">
              <a:spLocks/>
            </p:cNvSpPr>
            <p:nvPr/>
          </p:nvSpPr>
          <p:spPr>
            <a:xfrm>
              <a:off x="602711" y="201849"/>
              <a:ext cx="4988464" cy="176030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5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Robocoast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23" name="Content Placeholder 4">
              <a:extLst>
                <a:ext uri="{FF2B5EF4-FFF2-40B4-BE49-F238E27FC236}">
                  <a16:creationId xmlns:a16="http://schemas.microsoft.com/office/drawing/2014/main" id="{229057CE-E578-40EE-B58C-344C069B21A5}"/>
                </a:ext>
              </a:extLst>
            </p:cNvPr>
            <p:cNvSpPr txBox="1">
              <a:spLocks/>
            </p:cNvSpPr>
            <p:nvPr/>
          </p:nvSpPr>
          <p:spPr>
            <a:xfrm>
              <a:off x="602712" y="2315940"/>
              <a:ext cx="4227943" cy="3295984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11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11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10000"/>
                </a:lnSpc>
                <a:spcBef>
                  <a:spcPts val="100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None/>
                <a:tabLst/>
                <a:defRPr/>
              </a:pP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Satakunnassa toimii yli 100 robotiikka-, </a:t>
              </a:r>
              <a:r>
                <a:rPr kumimoji="0" lang="fi-F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IoT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-, tekoäly- ja automaatioyrityksen klusteri, jonka ympärille on muodostunut </a:t>
              </a:r>
              <a:r>
                <a:rPr kumimoji="0" lang="fi-FI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Robocoast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-osaamiskeskittymä.</a:t>
              </a:r>
              <a:b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b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fi-FI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Robocoastille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on myönnetty </a:t>
              </a:r>
              <a:r>
                <a:rPr kumimoji="0" lang="fi-FI" sz="18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Digital Innovation HUB 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-status.</a:t>
              </a:r>
              <a:b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b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Keskittymään kuuluu klusteriyritysten lisäksi </a:t>
              </a:r>
              <a:r>
                <a:rPr kumimoji="0" lang="fi-FI" sz="1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RoboAI</a:t>
              </a:r>
              <a:r>
                <a:rPr kumimoji="0" lang="fi-FI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-innovaatio- ja koulutusalusta.</a:t>
              </a: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CE00DBF-B578-4F14-A8ED-823A900338E9}"/>
                </a:ext>
              </a:extLst>
            </p:cNvPr>
            <p:cNvCxnSpPr>
              <a:cxnSpLocks/>
            </p:cNvCxnSpPr>
            <p:nvPr/>
          </p:nvCxnSpPr>
          <p:spPr>
            <a:xfrm>
              <a:off x="709707" y="1695953"/>
              <a:ext cx="1301750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1E19AEB-ADDC-4658-A217-25C0C3DCCB1A}"/>
              </a:ext>
            </a:extLst>
          </p:cNvPr>
          <p:cNvGrpSpPr/>
          <p:nvPr/>
        </p:nvGrpSpPr>
        <p:grpSpPr>
          <a:xfrm>
            <a:off x="4632294" y="3429000"/>
            <a:ext cx="3956821" cy="2880000"/>
            <a:chOff x="5987994" y="3525032"/>
            <a:chExt cx="3956821" cy="288000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B196B4AC-8019-4340-8D57-763D1E9236C8}"/>
                </a:ext>
              </a:extLst>
            </p:cNvPr>
            <p:cNvSpPr/>
            <p:nvPr/>
          </p:nvSpPr>
          <p:spPr>
            <a:xfrm>
              <a:off x="6526405" y="3525032"/>
              <a:ext cx="2880000" cy="288000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4" name="Title 3">
              <a:extLst>
                <a:ext uri="{FF2B5EF4-FFF2-40B4-BE49-F238E27FC236}">
                  <a16:creationId xmlns:a16="http://schemas.microsoft.com/office/drawing/2014/main" id="{BDAAF990-59AC-48D3-A3CB-E48C936C4D58}"/>
                </a:ext>
              </a:extLst>
            </p:cNvPr>
            <p:cNvSpPr txBox="1">
              <a:spLocks/>
            </p:cNvSpPr>
            <p:nvPr/>
          </p:nvSpPr>
          <p:spPr>
            <a:xfrm>
              <a:off x="5987994" y="4492448"/>
              <a:ext cx="3956821" cy="881504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100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+</a:t>
              </a:r>
              <a:r>
                <a:rPr kumimoji="0" lang="en-US" sz="186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yritystä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43F9D2C-ECA2-4741-B20B-8E7DAF6782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4896" y="4493696"/>
            <a:ext cx="623540" cy="311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685DE4-E259-4456-97F1-4FDBA0B09A4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31825" b="20566"/>
          <a:stretch/>
        </p:blipFill>
        <p:spPr>
          <a:xfrm>
            <a:off x="8259340" y="4508107"/>
            <a:ext cx="2400447" cy="31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355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D8558FC-E859-4217-A659-A73D7E1A70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400" y="4197280"/>
            <a:ext cx="1872248" cy="196030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0E5279C-D56B-4877-9644-D2AEDE45B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8995" y="536350"/>
            <a:ext cx="5157787" cy="1325563"/>
          </a:xfrm>
        </p:spPr>
        <p:txBody>
          <a:bodyPr>
            <a:normAutofit/>
          </a:bodyPr>
          <a:lstStyle/>
          <a:p>
            <a:r>
              <a:rPr lang="en-US" sz="6000" dirty="0" err="1"/>
              <a:t>RoboAI</a:t>
            </a:r>
            <a:endParaRPr lang="en-US" sz="60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E5EAC7-9070-450E-A35A-A3EEF30208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44720" y="2354986"/>
            <a:ext cx="4569706" cy="368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1800" dirty="0" err="1"/>
              <a:t>RoboAI</a:t>
            </a:r>
            <a:r>
              <a:rPr lang="fi-FI" sz="1800" dirty="0"/>
              <a:t> on tutkimus- ja tuotekehityskeskus, joka tarjoaa</a:t>
            </a:r>
          </a:p>
          <a:p>
            <a:r>
              <a:rPr lang="fi-FI" sz="1800" dirty="0"/>
              <a:t>automaatioon, robotiikkaan ja tekoälyyn liittyviä tuotekehityspalveluja sekä</a:t>
            </a:r>
          </a:p>
          <a:p>
            <a:r>
              <a:rPr lang="fi-FI" sz="1800" dirty="0"/>
              <a:t>startup-palveluja opiskelijoille ja aloittaville yrittäjille.</a:t>
            </a:r>
          </a:p>
          <a:p>
            <a:pPr marL="0" indent="0">
              <a:buNone/>
            </a:pPr>
            <a:endParaRPr lang="fi-FI" sz="1800" dirty="0"/>
          </a:p>
          <a:p>
            <a:pPr marL="0" indent="0">
              <a:buNone/>
            </a:pPr>
            <a:r>
              <a:rPr lang="fi-FI" sz="1800" dirty="0" err="1"/>
              <a:t>RoboAI</a:t>
            </a:r>
            <a:r>
              <a:rPr lang="fi-FI" sz="1800" dirty="0"/>
              <a:t> on Satakunnan ammattikorkeakoulun ja Tampereen yliopiston Porin kampuksen muodostama. 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64F2F49-F3DD-42B4-A845-22D219A20D66}"/>
              </a:ext>
            </a:extLst>
          </p:cNvPr>
          <p:cNvCxnSpPr>
            <a:cxnSpLocks/>
          </p:cNvCxnSpPr>
          <p:nvPr/>
        </p:nvCxnSpPr>
        <p:spPr>
          <a:xfrm>
            <a:off x="6750206" y="1750435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itle 3">
            <a:extLst>
              <a:ext uri="{FF2B5EF4-FFF2-40B4-BE49-F238E27FC236}">
                <a16:creationId xmlns:a16="http://schemas.microsoft.com/office/drawing/2014/main" id="{C1A9FF64-B882-4103-934E-C087915FEF35}"/>
              </a:ext>
            </a:extLst>
          </p:cNvPr>
          <p:cNvSpPr txBox="1">
            <a:spLocks/>
          </p:cNvSpPr>
          <p:nvPr/>
        </p:nvSpPr>
        <p:spPr>
          <a:xfrm>
            <a:off x="977574" y="3819326"/>
            <a:ext cx="3160450" cy="2435098"/>
          </a:xfrm>
          <a:prstGeom prst="rect">
            <a:avLst/>
          </a:prstGeom>
          <a:ln w="12700">
            <a:solidFill>
              <a:schemeClr val="tx1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7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20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+</a:t>
            </a:r>
            <a:b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</a:b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automaation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robotiikan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ja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tekoälyn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rPr>
              <a:t>asiantuntijaa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j-ea"/>
              <a:cs typeface="+mj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356A89C-622F-4D20-9CE6-FEF29E3905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53" b="5489"/>
          <a:stretch/>
        </p:blipFill>
        <p:spPr>
          <a:xfrm>
            <a:off x="841876" y="536350"/>
            <a:ext cx="4932827" cy="35640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F080DC-31D0-4138-9910-A8338920BE38}"/>
              </a:ext>
            </a:extLst>
          </p:cNvPr>
          <p:cNvSpPr txBox="1"/>
          <p:nvPr/>
        </p:nvSpPr>
        <p:spPr>
          <a:xfrm>
            <a:off x="841876" y="536350"/>
            <a:ext cx="123944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SAMK / Veera Korhonen</a:t>
            </a:r>
          </a:p>
        </p:txBody>
      </p:sp>
    </p:spTree>
    <p:extLst>
      <p:ext uri="{BB962C8B-B14F-4D97-AF65-F5344CB8AC3E}">
        <p14:creationId xmlns:p14="http://schemas.microsoft.com/office/powerpoint/2010/main" val="36673748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9A7CBF4-DF57-4DDF-8B93-09D82FFDC9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716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492BC95-EB15-4367-B822-BF729E658B50}"/>
              </a:ext>
            </a:extLst>
          </p:cNvPr>
          <p:cNvSpPr/>
          <p:nvPr/>
        </p:nvSpPr>
        <p:spPr>
          <a:xfrm>
            <a:off x="970732" y="-1"/>
            <a:ext cx="5500734" cy="6858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9A4EB-0CAE-44DA-84DE-89876527F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3819" y="365124"/>
            <a:ext cx="4734560" cy="1325563"/>
          </a:xfrm>
        </p:spPr>
        <p:txBody>
          <a:bodyPr>
            <a:normAutofit/>
          </a:bodyPr>
          <a:lstStyle/>
          <a:p>
            <a:pPr algn="ctr"/>
            <a:r>
              <a:rPr lang="en-US" sz="6000" dirty="0" err="1"/>
              <a:t>Cimcorp</a:t>
            </a:r>
            <a:endParaRPr lang="en-US" sz="60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E5637-39F4-4C18-BD28-0AF0CF8BD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183" y="2055812"/>
            <a:ext cx="5159829" cy="23653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i-FI" dirty="0" err="1"/>
              <a:t>Cimcorp</a:t>
            </a:r>
            <a:r>
              <a:rPr lang="fi-FI" dirty="0"/>
              <a:t> on maailmalla tunnettu rengas-, elintarvike- ja jakeluteollisuuden automaatiojärjestelmien toimittaja.</a:t>
            </a:r>
            <a:br>
              <a:rPr lang="fi-FI" dirty="0"/>
            </a:br>
            <a:br>
              <a:rPr lang="fi-FI" dirty="0"/>
            </a:br>
            <a:r>
              <a:rPr lang="fi-FI" dirty="0"/>
              <a:t>Konsernin emoyhtiö ja pääkonttori on Ulvilassa sijaitseva </a:t>
            </a:r>
            <a:r>
              <a:rPr lang="fi-FI" dirty="0" err="1"/>
              <a:t>Cimcorp</a:t>
            </a:r>
            <a:r>
              <a:rPr lang="fi-FI" dirty="0"/>
              <a:t> Oy, ja lisäksi yrityksellä on tytäryhtiöt Kanadassa, Yhdysvalloissa, Intiassa ja Espanjassa.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EBA54AF-BC40-496A-BD0A-68665942492E}"/>
              </a:ext>
            </a:extLst>
          </p:cNvPr>
          <p:cNvSpPr/>
          <p:nvPr/>
        </p:nvSpPr>
        <p:spPr>
          <a:xfrm>
            <a:off x="1186301" y="4008575"/>
            <a:ext cx="5069592" cy="271188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E0D1A0C-A7E6-494D-B207-0C40AE8F3F8D}"/>
              </a:ext>
            </a:extLst>
          </p:cNvPr>
          <p:cNvSpPr txBox="1"/>
          <p:nvPr/>
        </p:nvSpPr>
        <p:spPr>
          <a:xfrm>
            <a:off x="3721098" y="4210356"/>
            <a:ext cx="25023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JOURNEY TO AUTOMATION AWARD 2020 </a:t>
            </a:r>
          </a:p>
          <a:p>
            <a:endParaRPr lang="fi-FI" dirty="0"/>
          </a:p>
          <a:p>
            <a:r>
              <a:rPr lang="fi-FI" dirty="0"/>
              <a:t>– Globaalin  rengasteollisuuden johtava automaation ja digitalisaation hyödyntäjä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A3CE681-55D9-44CD-BF66-D2818BD313A6}"/>
              </a:ext>
            </a:extLst>
          </p:cNvPr>
          <p:cNvCxnSpPr>
            <a:cxnSpLocks/>
          </p:cNvCxnSpPr>
          <p:nvPr/>
        </p:nvCxnSpPr>
        <p:spPr>
          <a:xfrm>
            <a:off x="3070223" y="1605051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B4CD0CF-DD67-4533-B78B-0941F3C6447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6" r="28545"/>
          <a:stretch/>
        </p:blipFill>
        <p:spPr>
          <a:xfrm>
            <a:off x="1653579" y="4328674"/>
            <a:ext cx="1600241" cy="207168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E5E8A7-376C-469A-B38F-3A3F3AC83D53}"/>
              </a:ext>
            </a:extLst>
          </p:cNvPr>
          <p:cNvSpPr txBox="1"/>
          <p:nvPr/>
        </p:nvSpPr>
        <p:spPr>
          <a:xfrm>
            <a:off x="11166355" y="6675214"/>
            <a:ext cx="105830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err="1"/>
              <a:t>Cimcorp</a:t>
            </a:r>
            <a:r>
              <a:rPr lang="fi-FI" sz="800" dirty="0"/>
              <a:t> / Esa </a:t>
            </a:r>
            <a:r>
              <a:rPr lang="fi-FI" sz="800" dirty="0" err="1"/>
              <a:t>Kyyrö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40350176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DC3C0EC1-A55C-49E8-ABB6-C5785A9B2629}"/>
              </a:ext>
            </a:extLst>
          </p:cNvPr>
          <p:cNvGrpSpPr/>
          <p:nvPr/>
        </p:nvGrpSpPr>
        <p:grpSpPr>
          <a:xfrm>
            <a:off x="385901" y="2602318"/>
            <a:ext cx="11441466" cy="3348813"/>
            <a:chOff x="386886" y="2250980"/>
            <a:chExt cx="11441466" cy="334881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D9D857A4-59F0-4E97-AD5F-15D50FCA82DF}"/>
                </a:ext>
              </a:extLst>
            </p:cNvPr>
            <p:cNvGrpSpPr/>
            <p:nvPr/>
          </p:nvGrpSpPr>
          <p:grpSpPr>
            <a:xfrm>
              <a:off x="386886" y="2250980"/>
              <a:ext cx="11441466" cy="3348813"/>
              <a:chOff x="386886" y="2250980"/>
              <a:chExt cx="11441466" cy="3348813"/>
            </a:xfrm>
          </p:grpSpPr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B0B47EBF-87B6-460D-976D-06C44811FB3E}"/>
                  </a:ext>
                </a:extLst>
              </p:cNvPr>
              <p:cNvSpPr/>
              <p:nvPr/>
            </p:nvSpPr>
            <p:spPr>
              <a:xfrm>
                <a:off x="9041932" y="2250981"/>
                <a:ext cx="2786420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64953E95-832E-446A-850A-EB3668B72EE8}"/>
                  </a:ext>
                </a:extLst>
              </p:cNvPr>
              <p:cNvSpPr/>
              <p:nvPr/>
            </p:nvSpPr>
            <p:spPr>
              <a:xfrm>
                <a:off x="6155337" y="2250981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69D0E960-38C6-4E33-88CF-53AF604BDBCA}"/>
                  </a:ext>
                </a:extLst>
              </p:cNvPr>
              <p:cNvSpPr/>
              <p:nvPr/>
            </p:nvSpPr>
            <p:spPr>
              <a:xfrm>
                <a:off x="3273481" y="2250982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31A5FD4-387A-44C4-861F-C2C4AD9891F7}"/>
                  </a:ext>
                </a:extLst>
              </p:cNvPr>
              <p:cNvSpPr/>
              <p:nvPr/>
            </p:nvSpPr>
            <p:spPr>
              <a:xfrm>
                <a:off x="386886" y="2250980"/>
                <a:ext cx="2786421" cy="334881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endParaRPr>
              </a:p>
            </p:txBody>
          </p:sp>
        </p:grpSp>
        <p:sp>
          <p:nvSpPr>
            <p:cNvPr id="6" name="Title 3">
              <a:extLst>
                <a:ext uri="{FF2B5EF4-FFF2-40B4-BE49-F238E27FC236}">
                  <a16:creationId xmlns:a16="http://schemas.microsoft.com/office/drawing/2014/main" id="{884E9C7B-B9D1-4017-8579-90342A1D4533}"/>
                </a:ext>
              </a:extLst>
            </p:cNvPr>
            <p:cNvSpPr txBox="1">
              <a:spLocks/>
            </p:cNvSpPr>
            <p:nvPr/>
          </p:nvSpPr>
          <p:spPr>
            <a:xfrm>
              <a:off x="391625" y="3565688"/>
              <a:ext cx="2786421" cy="2034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130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milj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. €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Koko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konsernin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j-ea"/>
                  <a:cs typeface="+mj-cs"/>
                </a:rPr>
                <a:t>liikevaihto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j-ea"/>
                <a:cs typeface="+mj-cs"/>
              </a:endParaRPr>
            </a:p>
          </p:txBody>
        </p:sp>
        <p:sp>
          <p:nvSpPr>
            <p:cNvPr id="12" name="Title 3">
              <a:extLst>
                <a:ext uri="{FF2B5EF4-FFF2-40B4-BE49-F238E27FC236}">
                  <a16:creationId xmlns:a16="http://schemas.microsoft.com/office/drawing/2014/main" id="{C288DED9-4B81-49FE-A08B-B8F3E2934413}"/>
                </a:ext>
              </a:extLst>
            </p:cNvPr>
            <p:cNvSpPr txBox="1">
              <a:spLocks/>
            </p:cNvSpPr>
            <p:nvPr/>
          </p:nvSpPr>
          <p:spPr>
            <a:xfrm>
              <a:off x="6155337" y="3845858"/>
              <a:ext cx="2786420" cy="17539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500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Koko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konsernin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henkilöstön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määrä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15" name="Title 3">
              <a:extLst>
                <a:ext uri="{FF2B5EF4-FFF2-40B4-BE49-F238E27FC236}">
                  <a16:creationId xmlns:a16="http://schemas.microsoft.com/office/drawing/2014/main" id="{5EA64B83-E955-4701-93F1-FDB06CDC5B4B}"/>
                </a:ext>
              </a:extLst>
            </p:cNvPr>
            <p:cNvSpPr txBox="1">
              <a:spLocks/>
            </p:cNvSpPr>
            <p:nvPr/>
          </p:nvSpPr>
          <p:spPr>
            <a:xfrm>
              <a:off x="3268742" y="3565688"/>
              <a:ext cx="2786421" cy="2034103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100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milj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. € 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Oy:n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liikevaihto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  <p:sp>
          <p:nvSpPr>
            <p:cNvPr id="8" name="Title 3">
              <a:extLst>
                <a:ext uri="{FF2B5EF4-FFF2-40B4-BE49-F238E27FC236}">
                  <a16:creationId xmlns:a16="http://schemas.microsoft.com/office/drawing/2014/main" id="{50C07673-1108-4E19-A219-A1AA8CD9552C}"/>
                </a:ext>
              </a:extLst>
            </p:cNvPr>
            <p:cNvSpPr txBox="1">
              <a:spLocks/>
            </p:cNvSpPr>
            <p:nvPr/>
          </p:nvSpPr>
          <p:spPr>
            <a:xfrm>
              <a:off x="9037193" y="3845858"/>
              <a:ext cx="2791159" cy="1753932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l" defTabSz="914400" rtl="0" eaLnBrk="1" latinLnBrk="0" hangingPunct="1">
                <a:lnSpc>
                  <a:spcPct val="100000"/>
                </a:lnSpc>
                <a:spcBef>
                  <a:spcPct val="0"/>
                </a:spcBef>
                <a:buNone/>
                <a:defRPr sz="72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340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Cimcorp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Oy:n</a:t>
              </a:r>
              <a:b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</a:b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henkilöstön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määrä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Ulvilassa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id="{771CBF94-E792-469E-AEF3-21C99136BB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7222"/>
            <a:ext cx="12192000" cy="247855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Merkitys</a:t>
            </a:r>
            <a:r>
              <a:rPr lang="en-US" dirty="0"/>
              <a:t> </a:t>
            </a:r>
            <a:r>
              <a:rPr lang="en-US" dirty="0" err="1"/>
              <a:t>Satakunnassa</a:t>
            </a:r>
            <a:r>
              <a:rPr lang="en-US" dirty="0"/>
              <a:t>, </a:t>
            </a:r>
            <a:r>
              <a:rPr lang="en-US" dirty="0" err="1"/>
              <a:t>Suomessa</a:t>
            </a:r>
            <a:r>
              <a:rPr lang="en-US" dirty="0"/>
              <a:t> ja </a:t>
            </a:r>
            <a:r>
              <a:rPr lang="en-US" dirty="0" err="1"/>
              <a:t>maailmalla</a:t>
            </a:r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214926D-4A79-4DA4-B091-E6D03BB4A797}"/>
              </a:ext>
            </a:extLst>
          </p:cNvPr>
          <p:cNvGrpSpPr/>
          <p:nvPr/>
        </p:nvGrpSpPr>
        <p:grpSpPr>
          <a:xfrm>
            <a:off x="1385360" y="3175610"/>
            <a:ext cx="792243" cy="495779"/>
            <a:chOff x="2622586" y="2877845"/>
            <a:chExt cx="792243" cy="495779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A76BB9E-2F39-457D-9A44-C41955CF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D90A560F-5A54-484E-A228-A26A5CADDDA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7A75E86-5B53-434B-8786-7162D6B3971F}"/>
              </a:ext>
            </a:extLst>
          </p:cNvPr>
          <p:cNvCxnSpPr>
            <a:cxnSpLocks/>
          </p:cNvCxnSpPr>
          <p:nvPr/>
        </p:nvCxnSpPr>
        <p:spPr>
          <a:xfrm>
            <a:off x="5445125" y="1770423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Chart 18">
            <a:extLst>
              <a:ext uri="{FF2B5EF4-FFF2-40B4-BE49-F238E27FC236}">
                <a16:creationId xmlns:a16="http://schemas.microsoft.com/office/drawing/2014/main" id="{217959A0-CD60-436F-8E97-73880F99F0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84494177"/>
              </p:ext>
            </p:extLst>
          </p:nvPr>
        </p:nvGraphicFramePr>
        <p:xfrm>
          <a:off x="4053150" y="2974170"/>
          <a:ext cx="1215633" cy="90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3" name="Picture 22">
            <a:extLst>
              <a:ext uri="{FF2B5EF4-FFF2-40B4-BE49-F238E27FC236}">
                <a16:creationId xmlns:a16="http://schemas.microsoft.com/office/drawing/2014/main" id="{82095492-3621-4D01-977E-FA5EE358A3E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-3016" r="20117" b="-3331"/>
          <a:stretch/>
        </p:blipFill>
        <p:spPr>
          <a:xfrm>
            <a:off x="7125380" y="3064203"/>
            <a:ext cx="844364" cy="738964"/>
          </a:xfrm>
          <a:prstGeom prst="ellipse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3E111A6E-F107-481E-9106-CD7DE3BCB019}"/>
              </a:ext>
            </a:extLst>
          </p:cNvPr>
          <p:cNvGrpSpPr/>
          <p:nvPr/>
        </p:nvGrpSpPr>
        <p:grpSpPr>
          <a:xfrm>
            <a:off x="4482557" y="3322039"/>
            <a:ext cx="356820" cy="223296"/>
            <a:chOff x="2622586" y="2877845"/>
            <a:chExt cx="792243" cy="49577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6633BB2-4C8B-47AE-8049-A06AB48F66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99" t="17177" r="18449" b="9784"/>
            <a:stretch/>
          </p:blipFill>
          <p:spPr>
            <a:xfrm>
              <a:off x="2622586" y="2877845"/>
              <a:ext cx="792243" cy="495779"/>
            </a:xfrm>
            <a:prstGeom prst="rect">
              <a:avLst/>
            </a:prstGeom>
          </p:spPr>
        </p:pic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C8306AF-21A5-4F64-9E77-425C80CDB10F}"/>
                </a:ext>
              </a:extLst>
            </p:cNvPr>
            <p:cNvSpPr/>
            <p:nvPr/>
          </p:nvSpPr>
          <p:spPr>
            <a:xfrm>
              <a:off x="2871041" y="2978118"/>
              <a:ext cx="307911" cy="2718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Garamond" panose="02020404030301010803"/>
                  <a:ea typeface="+mn-ea"/>
                  <a:cs typeface="+mn-cs"/>
                </a:rPr>
                <a:t>€</a:t>
              </a:r>
            </a:p>
          </p:txBody>
        </p:sp>
      </p:grpSp>
      <p:graphicFrame>
        <p:nvGraphicFramePr>
          <p:cNvPr id="25" name="Chart 24">
            <a:extLst>
              <a:ext uri="{FF2B5EF4-FFF2-40B4-BE49-F238E27FC236}">
                <a16:creationId xmlns:a16="http://schemas.microsoft.com/office/drawing/2014/main" id="{8BBF1850-09A5-46D4-8490-767A4287F13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06127396"/>
              </p:ext>
            </p:extLst>
          </p:nvPr>
        </p:nvGraphicFramePr>
        <p:xfrm>
          <a:off x="9823970" y="2978857"/>
          <a:ext cx="1215633" cy="9096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0" name="Picture 29">
            <a:extLst>
              <a:ext uri="{FF2B5EF4-FFF2-40B4-BE49-F238E27FC236}">
                <a16:creationId xmlns:a16="http://schemas.microsoft.com/office/drawing/2014/main" id="{92663DF5-3109-4C10-83C5-81B704ADEE4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2" t="-3016" r="20117" b="-3331"/>
          <a:stretch/>
        </p:blipFill>
        <p:spPr>
          <a:xfrm>
            <a:off x="10244798" y="3270038"/>
            <a:ext cx="373976" cy="32729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0743916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D75FD3D-22A7-403C-BA58-3AED637989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428" b="37277"/>
          <a:stretch/>
        </p:blipFill>
        <p:spPr>
          <a:xfrm>
            <a:off x="516106" y="4202306"/>
            <a:ext cx="11159788" cy="21051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1A1B05-17C3-414F-BA7C-83A1BC492F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106" y="1892022"/>
            <a:ext cx="8037749" cy="1911185"/>
          </a:xfrm>
        </p:spPr>
        <p:txBody>
          <a:bodyPr/>
          <a:lstStyle/>
          <a:p>
            <a:r>
              <a:rPr lang="en-US" b="1" dirty="0" err="1"/>
              <a:t>Cordiantin</a:t>
            </a:r>
            <a:r>
              <a:rPr lang="en-US" b="1" dirty="0"/>
              <a:t> </a:t>
            </a:r>
            <a:r>
              <a:rPr lang="en-US" b="1" dirty="0" err="1"/>
              <a:t>Yaroslavlin</a:t>
            </a:r>
            <a:r>
              <a:rPr lang="en-US" b="1" dirty="0"/>
              <a:t> </a:t>
            </a:r>
            <a:r>
              <a:rPr lang="en-US" b="1" dirty="0" err="1"/>
              <a:t>rengastehdas</a:t>
            </a:r>
            <a:r>
              <a:rPr lang="en-US" b="1" dirty="0"/>
              <a:t> </a:t>
            </a:r>
            <a:r>
              <a:rPr lang="en-US" dirty="0"/>
              <a:t>– </a:t>
            </a:r>
            <a:r>
              <a:rPr lang="en-US" dirty="0" err="1"/>
              <a:t>yksi</a:t>
            </a:r>
            <a:r>
              <a:rPr lang="en-US" dirty="0"/>
              <a:t> </a:t>
            </a:r>
            <a:r>
              <a:rPr lang="en-US" dirty="0" err="1"/>
              <a:t>Venäjän</a:t>
            </a:r>
            <a:r>
              <a:rPr lang="en-US" dirty="0"/>
              <a:t> </a:t>
            </a:r>
            <a:r>
              <a:rPr lang="en-US" dirty="0" err="1"/>
              <a:t>suurimmista</a:t>
            </a:r>
            <a:r>
              <a:rPr lang="en-US" dirty="0"/>
              <a:t> </a:t>
            </a:r>
            <a:r>
              <a:rPr lang="en-US" dirty="0" err="1"/>
              <a:t>rengastehtaista</a:t>
            </a:r>
            <a:endParaRPr lang="en-US" dirty="0"/>
          </a:p>
          <a:p>
            <a:r>
              <a:rPr lang="en-US" b="1" dirty="0"/>
              <a:t>Fazer</a:t>
            </a:r>
            <a:r>
              <a:rPr lang="en-US" dirty="0"/>
              <a:t> – </a:t>
            </a:r>
            <a:r>
              <a:rPr lang="en-US" dirty="0" err="1"/>
              <a:t>Suomen</a:t>
            </a:r>
            <a:r>
              <a:rPr lang="en-US" dirty="0"/>
              <a:t> </a:t>
            </a:r>
            <a:r>
              <a:rPr lang="en-US" dirty="0" err="1"/>
              <a:t>isoimpia</a:t>
            </a:r>
            <a:r>
              <a:rPr lang="en-US" dirty="0"/>
              <a:t> </a:t>
            </a:r>
            <a:r>
              <a:rPr lang="en-US" dirty="0" err="1"/>
              <a:t>elintarvikeyrityksiä</a:t>
            </a:r>
            <a:r>
              <a:rPr lang="en-US" dirty="0"/>
              <a:t> 1,1 </a:t>
            </a:r>
            <a:r>
              <a:rPr lang="en-US" dirty="0" err="1"/>
              <a:t>miljardin</a:t>
            </a:r>
            <a:r>
              <a:rPr lang="en-US" dirty="0"/>
              <a:t> </a:t>
            </a:r>
            <a:r>
              <a:rPr lang="en-US" dirty="0" err="1"/>
              <a:t>euron</a:t>
            </a:r>
            <a:r>
              <a:rPr lang="en-US" dirty="0"/>
              <a:t> </a:t>
            </a:r>
            <a:r>
              <a:rPr lang="en-US" dirty="0" err="1"/>
              <a:t>liikevaihdollaan</a:t>
            </a:r>
            <a:endParaRPr lang="en-US" dirty="0"/>
          </a:p>
          <a:p>
            <a:r>
              <a:rPr lang="fi-FI" b="1" dirty="0" err="1"/>
              <a:t>L’Oréal</a:t>
            </a:r>
            <a:r>
              <a:rPr lang="fi-FI" dirty="0"/>
              <a:t> – maailman suurin kosmetiikka- ja kauneusalan yritys</a:t>
            </a:r>
            <a:endParaRPr lang="en-US" dirty="0"/>
          </a:p>
          <a:p>
            <a:r>
              <a:rPr lang="en-US" b="1" dirty="0" err="1"/>
              <a:t>Mercadona</a:t>
            </a:r>
            <a:r>
              <a:rPr lang="en-US" dirty="0"/>
              <a:t> – </a:t>
            </a:r>
            <a:r>
              <a:rPr lang="en-US" dirty="0" err="1"/>
              <a:t>Espanjan</a:t>
            </a:r>
            <a:r>
              <a:rPr lang="en-US" dirty="0"/>
              <a:t> </a:t>
            </a:r>
            <a:r>
              <a:rPr lang="en-US" dirty="0" err="1"/>
              <a:t>päivittäistavarakaupan</a:t>
            </a:r>
            <a:r>
              <a:rPr lang="en-US" dirty="0"/>
              <a:t> </a:t>
            </a:r>
            <a:r>
              <a:rPr lang="en-US" dirty="0" err="1"/>
              <a:t>markkinajohtaja</a:t>
            </a:r>
            <a:endParaRPr lang="en-US" dirty="0"/>
          </a:p>
          <a:p>
            <a:r>
              <a:rPr lang="en-US" b="1" dirty="0" err="1"/>
              <a:t>PostNord</a:t>
            </a:r>
            <a:r>
              <a:rPr lang="en-US" dirty="0"/>
              <a:t> </a:t>
            </a:r>
            <a:r>
              <a:rPr lang="fi-FI" dirty="0"/>
              <a:t>– johtava viestintä- ja logistiikkaratkaisujen toimittaja Pohjoismaissa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DAA8368-B364-4A0D-99A6-925993CC3E74}"/>
              </a:ext>
            </a:extLst>
          </p:cNvPr>
          <p:cNvGrpSpPr/>
          <p:nvPr/>
        </p:nvGrpSpPr>
        <p:grpSpPr>
          <a:xfrm>
            <a:off x="8540340" y="1518323"/>
            <a:ext cx="3135554" cy="3135554"/>
            <a:chOff x="8540340" y="1188123"/>
            <a:chExt cx="3135554" cy="3135554"/>
          </a:xfrm>
        </p:grpSpPr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8EC16322-E6D5-4D5F-A637-1F3B6D711066}"/>
                </a:ext>
              </a:extLst>
            </p:cNvPr>
            <p:cNvSpPr/>
            <p:nvPr/>
          </p:nvSpPr>
          <p:spPr>
            <a:xfrm>
              <a:off x="8540340" y="1188123"/>
              <a:ext cx="3135554" cy="3135554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2B98562-371B-4240-8A41-8EDE47AE3853}"/>
                </a:ext>
              </a:extLst>
            </p:cNvPr>
            <p:cNvSpPr txBox="1"/>
            <p:nvPr/>
          </p:nvSpPr>
          <p:spPr>
            <a:xfrm>
              <a:off x="8857577" y="1847612"/>
              <a:ext cx="2648623" cy="2277547"/>
            </a:xfrm>
            <a:prstGeom prst="rect">
              <a:avLst/>
            </a:prstGeom>
            <a:noFill/>
          </p:spPr>
          <p:txBody>
            <a:bodyPr wrap="square" anchor="ctr">
              <a:spAutoFit/>
            </a:bodyPr>
            <a:lstStyle/>
            <a:p>
              <a:pPr marL="0" indent="0" algn="ctr">
                <a:buNone/>
              </a:pPr>
              <a:r>
                <a:rPr lang="fi-FI" dirty="0" err="1">
                  <a:solidFill>
                    <a:schemeClr val="bg1"/>
                  </a:solidFill>
                </a:rPr>
                <a:t>Cimcorp</a:t>
              </a:r>
              <a:r>
                <a:rPr lang="fi-FI" dirty="0">
                  <a:solidFill>
                    <a:schemeClr val="bg1"/>
                  </a:solidFill>
                </a:rPr>
                <a:t> on toimittanut automaatiojärjestelmiä</a:t>
              </a:r>
              <a:br>
                <a:rPr lang="fi-FI" dirty="0">
                  <a:solidFill>
                    <a:schemeClr val="bg1"/>
                  </a:solidFill>
                </a:rPr>
              </a:br>
              <a:r>
                <a:rPr lang="fi-FI" b="1" dirty="0">
                  <a:solidFill>
                    <a:schemeClr val="bg1"/>
                  </a:solidFill>
                </a:rPr>
                <a:t>YLI</a:t>
              </a:r>
              <a:r>
                <a:rPr lang="fi-FI" sz="3200" b="1" dirty="0">
                  <a:solidFill>
                    <a:schemeClr val="bg1"/>
                  </a:solidFill>
                </a:rPr>
                <a:t> </a:t>
              </a:r>
              <a:r>
                <a:rPr lang="fi-FI" sz="4400" dirty="0">
                  <a:solidFill>
                    <a:schemeClr val="bg1"/>
                  </a:solidFill>
                </a:rPr>
                <a:t>40</a:t>
              </a:r>
              <a:r>
                <a:rPr lang="fi-FI" sz="3200" b="1" dirty="0">
                  <a:solidFill>
                    <a:schemeClr val="bg1"/>
                  </a:solidFill>
                </a:rPr>
                <a:t> </a:t>
              </a:r>
              <a:r>
                <a:rPr lang="fi-FI" b="1" dirty="0">
                  <a:solidFill>
                    <a:schemeClr val="bg1"/>
                  </a:solidFill>
                </a:rPr>
                <a:t>MAAHAN</a:t>
              </a:r>
              <a:r>
                <a:rPr lang="fi-FI" sz="3200" b="1" dirty="0">
                  <a:solidFill>
                    <a:schemeClr val="bg1"/>
                  </a:solidFill>
                </a:rPr>
                <a:t> </a:t>
              </a:r>
              <a:r>
                <a:rPr lang="fi-FI" sz="4400" dirty="0">
                  <a:solidFill>
                    <a:schemeClr val="bg1"/>
                  </a:solidFill>
                </a:rPr>
                <a:t>6</a:t>
              </a:r>
              <a:r>
                <a:rPr lang="fi-FI" sz="3200" dirty="0">
                  <a:solidFill>
                    <a:schemeClr val="bg1"/>
                  </a:solidFill>
                </a:rPr>
                <a:t> </a:t>
              </a:r>
              <a:r>
                <a:rPr lang="fi-FI" b="1" dirty="0">
                  <a:solidFill>
                    <a:schemeClr val="bg1"/>
                  </a:solidFill>
                </a:rPr>
                <a:t>MAANOSAAN</a:t>
              </a:r>
            </a:p>
            <a:p>
              <a:pPr marL="0" indent="0" algn="ctr">
                <a:buNone/>
              </a:pP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3E145CE-C336-48FB-90CF-A72836C2CF04}"/>
              </a:ext>
            </a:extLst>
          </p:cNvPr>
          <p:cNvSpPr txBox="1"/>
          <p:nvPr/>
        </p:nvSpPr>
        <p:spPr>
          <a:xfrm>
            <a:off x="516106" y="417839"/>
            <a:ext cx="77348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400" dirty="0"/>
              <a:t>Esimerkkejä </a:t>
            </a:r>
            <a:r>
              <a:rPr lang="fi-FI" sz="4400" dirty="0" err="1"/>
              <a:t>Cimcorpin</a:t>
            </a:r>
            <a:r>
              <a:rPr lang="fi-FI" sz="4400" dirty="0"/>
              <a:t> asiakkaista</a:t>
            </a:r>
            <a:endParaRPr lang="en-US" sz="4400" dirty="0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485BA9FE-20D4-44F9-BB2D-EC85BAB0A5D3}"/>
              </a:ext>
            </a:extLst>
          </p:cNvPr>
          <p:cNvCxnSpPr>
            <a:cxnSpLocks/>
          </p:cNvCxnSpPr>
          <p:nvPr/>
        </p:nvCxnSpPr>
        <p:spPr>
          <a:xfrm>
            <a:off x="632906" y="1340318"/>
            <a:ext cx="130175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D68964C-92D6-47AF-A72C-AD96EC04E147}"/>
              </a:ext>
            </a:extLst>
          </p:cNvPr>
          <p:cNvSpPr txBox="1"/>
          <p:nvPr/>
        </p:nvSpPr>
        <p:spPr>
          <a:xfrm>
            <a:off x="11194600" y="6102881"/>
            <a:ext cx="53572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800" dirty="0" err="1">
                <a:solidFill>
                  <a:schemeClr val="bg1"/>
                </a:solidFill>
              </a:rPr>
              <a:t>Cimcorp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619804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</TotalTime>
  <Words>736</Words>
  <Application>Microsoft Office PowerPoint</Application>
  <PresentationFormat>Widescreen</PresentationFormat>
  <Paragraphs>124</Paragraphs>
  <Slides>12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Garamond</vt:lpstr>
      <vt:lpstr>1_Office Theme</vt:lpstr>
      <vt:lpstr>AUTOMAATIO JA ROBOTIIKKA</vt:lpstr>
      <vt:lpstr>PowerPoint Presentation</vt:lpstr>
      <vt:lpstr>Nopean kasvun toimiala Satakunnassa</vt:lpstr>
      <vt:lpstr>PowerPoint Presentation</vt:lpstr>
      <vt:lpstr>PowerPoint Presentation</vt:lpstr>
      <vt:lpstr>RoboAI</vt:lpstr>
      <vt:lpstr>Cimcorp</vt:lpstr>
      <vt:lpstr>Merkitys Satakunnassa, Suomessa ja maailmalla</vt:lpstr>
      <vt:lpstr>PowerPoint Presentation</vt:lpstr>
      <vt:lpstr>Tekoälyä Satakunnasta maailmalle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ELÄMYKSET</dc:title>
  <dc:creator>Laura Lappalainen</dc:creator>
  <cp:lastModifiedBy>Laura Lappalainen</cp:lastModifiedBy>
  <cp:revision>51</cp:revision>
  <dcterms:created xsi:type="dcterms:W3CDTF">2020-09-28T05:18:24Z</dcterms:created>
  <dcterms:modified xsi:type="dcterms:W3CDTF">2020-11-09T10:38:54Z</dcterms:modified>
</cp:coreProperties>
</file>